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39"/>
  </p:notesMasterIdLst>
  <p:handoutMasterIdLst>
    <p:handoutMasterId r:id="rId40"/>
  </p:handoutMasterIdLst>
  <p:sldIdLst>
    <p:sldId id="256" r:id="rId22"/>
    <p:sldId id="257" r:id="rId23"/>
    <p:sldId id="394" r:id="rId24"/>
    <p:sldId id="395" r:id="rId25"/>
    <p:sldId id="396" r:id="rId26"/>
    <p:sldId id="397" r:id="rId27"/>
    <p:sldId id="398" r:id="rId28"/>
    <p:sldId id="399" r:id="rId29"/>
    <p:sldId id="400" r:id="rId30"/>
    <p:sldId id="401" r:id="rId31"/>
    <p:sldId id="402" r:id="rId32"/>
    <p:sldId id="403" r:id="rId33"/>
    <p:sldId id="404" r:id="rId34"/>
    <p:sldId id="405" r:id="rId35"/>
    <p:sldId id="390" r:id="rId36"/>
    <p:sldId id="393" r:id="rId37"/>
    <p:sldId id="276" r:id="rId38"/>
  </p:sldIdLst>
  <p:sldSz cx="12192000" cy="6858000"/>
  <p:notesSz cx="6858000" cy="9144000"/>
  <p:embeddedFontLst>
    <p:embeddedFont>
      <p:font typeface="Consolas" panose="020B0609020204030204" pitchFamily="49" charset="0"/>
      <p:regular r:id="rId41"/>
      <p:bold r:id="rId42"/>
      <p:italic r:id="rId43"/>
      <p:boldItalic r:id="rId44"/>
    </p:embeddedFont>
    <p:embeddedFont>
      <p:font typeface="Figtree" panose="020B0604020202020204" charset="0"/>
      <p:regular r:id="rId45"/>
      <p:bold r:id="rId46"/>
      <p:italic r:id="rId47"/>
      <p:boldItalic r:id="rId48"/>
    </p:embeddedFont>
    <p:embeddedFont>
      <p:font typeface="Figtree Light" panose="020B0604020202020204" charset="0"/>
      <p:regular r:id="rId49"/>
      <p:italic r:id="rId50"/>
    </p:embeddedFont>
    <p:embeddedFont>
      <p:font typeface="Montserrat" pitchFamily="2" charset="0"/>
      <p:regular r:id="rId51"/>
      <p:bold r:id="rId52"/>
      <p:italic r:id="rId53"/>
      <p:boldItalic r:id="rId54"/>
    </p:embeddedFont>
    <p:embeddedFont>
      <p:font typeface="Montserrat Black" pitchFamily="2" charset="0"/>
      <p:bold r:id="rId55"/>
      <p:boldItalic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ldId id="256"/>
            <p14:sldId id="257"/>
            <p14:sldId id="394"/>
            <p14:sldId id="395"/>
            <p14:sldId id="396"/>
            <p14:sldId id="397"/>
            <p14:sldId id="398"/>
            <p14:sldId id="399"/>
            <p14:sldId id="400"/>
            <p14:sldId id="401"/>
            <p14:sldId id="402"/>
            <p14:sldId id="403"/>
            <p14:sldId id="404"/>
            <p14:sldId id="405"/>
            <p14:sldId id="390"/>
            <p14:sldId id="393"/>
            <p14:sldId id="27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CCAC"/>
    <a:srgbClr val="5F5F5F"/>
    <a:srgbClr val="333333"/>
    <a:srgbClr val="575757"/>
    <a:srgbClr val="000000"/>
    <a:srgbClr val="0D0D0D"/>
    <a:srgbClr val="161616"/>
    <a:srgbClr val="FEBDC0"/>
    <a:srgbClr val="FEDEC3"/>
    <a:srgbClr val="ACE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59" autoAdjust="0"/>
    <p:restoredTop sz="72231" autoAdjust="0"/>
  </p:normalViewPr>
  <p:slideViewPr>
    <p:cSldViewPr snapToGrid="0">
      <p:cViewPr varScale="1">
        <p:scale>
          <a:sx n="60" d="100"/>
          <a:sy n="60" d="100"/>
        </p:scale>
        <p:origin x="2436" y="60"/>
      </p:cViewPr>
      <p:guideLst/>
    </p:cSldViewPr>
  </p:slideViewPr>
  <p:outlineViewPr>
    <p:cViewPr>
      <p:scale>
        <a:sx n="33" d="100"/>
        <a:sy n="33" d="100"/>
      </p:scale>
      <p:origin x="0" y="-15912"/>
    </p:cViewPr>
    <p:sldLst>
      <p:sld r:id="rId1" collapse="1"/>
    </p:sldLst>
  </p:outlineViewPr>
  <p:notesTextViewPr>
    <p:cViewPr>
      <p:scale>
        <a:sx n="1" d="1"/>
        <a:sy n="1" d="1"/>
      </p:scale>
      <p:origin x="0" y="0"/>
    </p:cViewPr>
  </p:notesTextViewPr>
  <p:notesViewPr>
    <p:cSldViewPr snapToGrid="0">
      <p:cViewPr>
        <p:scale>
          <a:sx n="200" d="100"/>
          <a:sy n="200" d="100"/>
        </p:scale>
        <p:origin x="-998" y="-308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notesMaster" Target="notesMasters/notesMaster1.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Master" Target="slideMasters/slideMaster5.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font" Target="fonts/font6.fntdata"/><Relationship Id="rId59" Type="http://schemas.openxmlformats.org/officeDocument/2006/relationships/theme" Target="theme/theme1.xml"/><Relationship Id="rId20" Type="http://schemas.openxmlformats.org/officeDocument/2006/relationships/slideMaster" Target="slideMasters/slideMaster17.xml"/><Relationship Id="rId41" Type="http://schemas.openxmlformats.org/officeDocument/2006/relationships/font" Target="fonts/font1.fntdata"/><Relationship Id="rId54" Type="http://schemas.openxmlformats.org/officeDocument/2006/relationships/font" Target="fonts/font14.fntdata"/><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font" Target="fonts/font9.fntdata"/><Relationship Id="rId57"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10/11/2025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10/11/2025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940C54EA-4BB1-0AE2-2B2D-97D7E4A95DB7}"/>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3BBE463D-DC62-2177-2EC8-C380496AEF5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33461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8CCA8-468D-9A5C-6C78-2FABEC870A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99D3F8-5EE9-C4FB-EAD1-E791816279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19537F-8AF1-A0B2-2A0D-49A0EE80E1EE}"/>
              </a:ext>
            </a:extLst>
          </p:cNvPr>
          <p:cNvSpPr>
            <a:spLocks noGrp="1"/>
          </p:cNvSpPr>
          <p:nvPr>
            <p:ph type="body" idx="1"/>
          </p:nvPr>
        </p:nvSpPr>
        <p:spPr/>
        <p:txBody>
          <a:bodyPr/>
          <a:lstStyle/>
          <a:p>
            <a:r>
              <a:rPr lang="en-GB" dirty="0"/>
              <a:t>Using </a:t>
            </a:r>
            <a:r>
              <a:rPr lang="en-GB" sz="1200" b="1" kern="1200" dirty="0">
                <a:solidFill>
                  <a:schemeClr val="tx1"/>
                </a:solidFill>
                <a:latin typeface="+mn-lt"/>
                <a:ea typeface="+mn-ea"/>
                <a:cs typeface="+mn-cs"/>
              </a:rPr>
              <a:t>(?:pattern)</a:t>
            </a:r>
            <a:r>
              <a:rPr lang="en-GB" dirty="0"/>
              <a:t> instead of </a:t>
            </a:r>
            <a:r>
              <a:rPr lang="en-GB" sz="1200" b="1" kern="1200" dirty="0">
                <a:solidFill>
                  <a:schemeClr val="tx1"/>
                </a:solidFill>
                <a:latin typeface="+mn-lt"/>
                <a:ea typeface="+mn-ea"/>
                <a:cs typeface="+mn-cs"/>
              </a:rPr>
              <a:t>(pattern)</a:t>
            </a:r>
            <a:r>
              <a:rPr lang="en-GB" dirty="0"/>
              <a:t> is helpful for performance tuning because it avoids the overhead of storing captured groups. It’s also useful when adding an extra grouping to a large or complex regular expression, as it won’t change the numbering of existing </a:t>
            </a:r>
            <a:r>
              <a:rPr lang="en-GB" sz="1200" b="1" kern="1200" dirty="0" err="1">
                <a:solidFill>
                  <a:schemeClr val="tx1"/>
                </a:solidFill>
                <a:latin typeface="+mn-lt"/>
                <a:ea typeface="+mn-ea"/>
                <a:cs typeface="+mn-cs"/>
              </a:rPr>
              <a:t>m.groups</a:t>
            </a:r>
            <a:r>
              <a:rPr lang="en-GB" sz="1200" b="1" kern="1200" dirty="0">
                <a:solidFill>
                  <a:schemeClr val="tx1"/>
                </a:solidFill>
                <a:latin typeface="+mn-lt"/>
                <a:ea typeface="+mn-ea"/>
                <a:cs typeface="+mn-cs"/>
              </a:rPr>
              <a:t>()</a:t>
            </a:r>
            <a:r>
              <a:rPr lang="en-GB" dirty="0"/>
              <a:t> references. This makes expressions easier to maintain and more efficient to run.</a:t>
            </a:r>
          </a:p>
        </p:txBody>
      </p:sp>
      <p:sp>
        <p:nvSpPr>
          <p:cNvPr id="4" name="Slide Number Placeholder 3">
            <a:extLst>
              <a:ext uri="{FF2B5EF4-FFF2-40B4-BE49-F238E27FC236}">
                <a16:creationId xmlns:a16="http://schemas.microsoft.com/office/drawing/2014/main" id="{DAAEB2E3-0793-24C7-0F04-2EA9D15A9690}"/>
              </a:ext>
            </a:extLst>
          </p:cNvPr>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2308023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538B6-AA40-D290-06D7-E74A323B3F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51C13E-9AB2-CA33-7311-87CAF4E67B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8B79A2-8F08-A8C8-F1DA-A2725DC39525}"/>
              </a:ext>
            </a:extLst>
          </p:cNvPr>
          <p:cNvSpPr>
            <a:spLocks noGrp="1"/>
          </p:cNvSpPr>
          <p:nvPr>
            <p:ph type="body" idx="1"/>
          </p:nvPr>
        </p:nvSpPr>
        <p:spPr/>
        <p:txBody>
          <a:bodyPr/>
          <a:lstStyle/>
          <a:p>
            <a:r>
              <a:rPr lang="en-GB" dirty="0"/>
              <a:t>The </a:t>
            </a:r>
            <a:r>
              <a:rPr lang="en-GB" sz="1200" b="1" kern="1200" dirty="0" err="1">
                <a:solidFill>
                  <a:schemeClr val="tx1"/>
                </a:solidFill>
                <a:latin typeface="+mn-lt"/>
                <a:ea typeface="+mn-ea"/>
                <a:cs typeface="+mn-cs"/>
              </a:rPr>
              <a:t>MatchObject</a:t>
            </a:r>
            <a:r>
              <a:rPr lang="en-GB" dirty="0"/>
              <a:t> provides several helpful methods for locating where matches occur within a string.</a:t>
            </a:r>
          </a:p>
          <a:p>
            <a:endParaRPr lang="en-GB" dirty="0"/>
          </a:p>
          <a:p>
            <a:r>
              <a:rPr lang="en-GB" dirty="0"/>
              <a:t>The </a:t>
            </a:r>
            <a:r>
              <a:rPr lang="en-GB" sz="1200" b="1" kern="1200" dirty="0">
                <a:solidFill>
                  <a:schemeClr val="tx1"/>
                </a:solidFill>
                <a:latin typeface="+mn-lt"/>
                <a:ea typeface="+mn-ea"/>
                <a:cs typeface="+mn-cs"/>
              </a:rPr>
              <a:t>start()</a:t>
            </a:r>
            <a:r>
              <a:rPr lang="en-GB" dirty="0"/>
              <a:t> method returns the index position where each captured group begins, while </a:t>
            </a:r>
            <a:r>
              <a:rPr lang="en-GB" sz="1200" b="1" kern="1200" dirty="0">
                <a:solidFill>
                  <a:schemeClr val="tx1"/>
                </a:solidFill>
                <a:latin typeface="+mn-lt"/>
                <a:ea typeface="+mn-ea"/>
                <a:cs typeface="+mn-cs"/>
              </a:rPr>
              <a:t>end()</a:t>
            </a:r>
            <a:r>
              <a:rPr lang="en-GB" dirty="0"/>
              <a:t> returns the position just after the end of each match. Together, these help identify the exact substring boundaries.</a:t>
            </a:r>
          </a:p>
          <a:p>
            <a:endParaRPr lang="en-GB" dirty="0"/>
          </a:p>
          <a:p>
            <a:r>
              <a:rPr lang="en-GB" dirty="0"/>
              <a:t>The </a:t>
            </a:r>
            <a:r>
              <a:rPr lang="en-GB" sz="1200" b="1" kern="1200" dirty="0" err="1">
                <a:solidFill>
                  <a:schemeClr val="tx1"/>
                </a:solidFill>
                <a:latin typeface="+mn-lt"/>
                <a:ea typeface="+mn-ea"/>
                <a:cs typeface="+mn-cs"/>
              </a:rPr>
              <a:t>lastindex</a:t>
            </a:r>
            <a:r>
              <a:rPr lang="en-GB" dirty="0"/>
              <a:t> attribute gives the index number of the last successfully matched group, which is useful when iterating over variable-length patterns.</a:t>
            </a:r>
          </a:p>
          <a:p>
            <a:endParaRPr lang="en-GB" dirty="0"/>
          </a:p>
          <a:p>
            <a:r>
              <a:rPr lang="en-GB" dirty="0"/>
              <a:t>In the example, the code prints both the captured groups and their positional indexes, showing how </a:t>
            </a:r>
            <a:r>
              <a:rPr lang="en-GB" sz="1200" kern="1200" dirty="0">
                <a:solidFill>
                  <a:schemeClr val="tx1"/>
                </a:solidFill>
                <a:latin typeface="+mn-lt"/>
                <a:ea typeface="+mn-ea"/>
                <a:cs typeface="+mn-cs"/>
              </a:rPr>
              <a:t>start()</a:t>
            </a:r>
            <a:r>
              <a:rPr lang="en-GB" dirty="0"/>
              <a:t> and </a:t>
            </a:r>
            <a:r>
              <a:rPr lang="en-GB" sz="1200" kern="1200" dirty="0">
                <a:solidFill>
                  <a:schemeClr val="tx1"/>
                </a:solidFill>
                <a:latin typeface="+mn-lt"/>
                <a:ea typeface="+mn-ea"/>
                <a:cs typeface="+mn-cs"/>
              </a:rPr>
              <a:t>end()</a:t>
            </a:r>
            <a:r>
              <a:rPr lang="en-GB" dirty="0"/>
              <a:t> map to the string’s character positions. This helps visualise how Python’s regex engine tracks each part of a match.</a:t>
            </a:r>
          </a:p>
          <a:p>
            <a:endParaRPr lang="en-GB" dirty="0"/>
          </a:p>
        </p:txBody>
      </p:sp>
      <p:sp>
        <p:nvSpPr>
          <p:cNvPr id="4" name="Slide Number Placeholder 3">
            <a:extLst>
              <a:ext uri="{FF2B5EF4-FFF2-40B4-BE49-F238E27FC236}">
                <a16:creationId xmlns:a16="http://schemas.microsoft.com/office/drawing/2014/main" id="{342557B6-5BAD-0BC4-CB0A-93A835D2918D}"/>
              </a:ext>
            </a:extLst>
          </p:cNvPr>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3620730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6F025-F6E7-72AE-A7B1-2479F5503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66D87D-1BF2-9B3B-B789-6422759653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3DA244-3EC5-609C-CB9F-6834BAC7F68C}"/>
              </a:ext>
            </a:extLst>
          </p:cNvPr>
          <p:cNvSpPr>
            <a:spLocks noGrp="1"/>
          </p:cNvSpPr>
          <p:nvPr>
            <p:ph type="body" idx="1"/>
          </p:nvPr>
        </p:nvSpPr>
        <p:spPr/>
        <p:txBody>
          <a:bodyPr/>
          <a:lstStyle/>
          <a:p>
            <a:r>
              <a:rPr lang="en-GB" dirty="0"/>
              <a:t>One of the most anticipated features added to Python’s regular expressions was </a:t>
            </a:r>
            <a:r>
              <a:rPr lang="en-GB" b="1" dirty="0"/>
              <a:t>named captures, </a:t>
            </a:r>
            <a:r>
              <a:rPr lang="en-GB" dirty="0"/>
              <a:t>the ability to assign meaningful names to capturing groups.</a:t>
            </a:r>
          </a:p>
          <a:p>
            <a:r>
              <a:rPr lang="en-GB" dirty="0"/>
              <a:t>Captured values are stored in a </a:t>
            </a:r>
            <a:r>
              <a:rPr lang="en-GB" b="1" dirty="0"/>
              <a:t>dictionary</a:t>
            </a:r>
            <a:r>
              <a:rPr lang="en-GB" dirty="0"/>
              <a:t>, where the keys correspond to the group names and the values contain the matched text. These names can also be used as </a:t>
            </a:r>
            <a:r>
              <a:rPr lang="en-GB" b="1" dirty="0"/>
              <a:t>back-references</a:t>
            </a:r>
            <a:r>
              <a:rPr lang="en-GB" dirty="0"/>
              <a:t> within a replacement string using the syntax </a:t>
            </a:r>
            <a:r>
              <a:rPr lang="en-GB" sz="1200" b="1" kern="1200" dirty="0">
                <a:solidFill>
                  <a:schemeClr val="tx1"/>
                </a:solidFill>
                <a:latin typeface="+mn-lt"/>
                <a:ea typeface="+mn-ea"/>
                <a:cs typeface="+mn-cs"/>
              </a:rPr>
              <a:t>(?P=name)</a:t>
            </a:r>
            <a:r>
              <a:rPr lang="en-GB" dirty="0"/>
              <a:t>.</a:t>
            </a:r>
          </a:p>
          <a:p>
            <a:endParaRPr lang="en-GB" dirty="0"/>
          </a:p>
          <a:p>
            <a:r>
              <a:rPr lang="en-GB" dirty="0"/>
              <a:t>The </a:t>
            </a:r>
            <a:r>
              <a:rPr lang="en-GB" sz="1200" b="1" kern="1200" dirty="0" err="1">
                <a:solidFill>
                  <a:schemeClr val="tx1"/>
                </a:solidFill>
                <a:latin typeface="+mn-lt"/>
                <a:ea typeface="+mn-ea"/>
                <a:cs typeface="+mn-cs"/>
              </a:rPr>
              <a:t>re.X</a:t>
            </a:r>
            <a:r>
              <a:rPr lang="en-GB" dirty="0"/>
              <a:t> (or </a:t>
            </a:r>
            <a:r>
              <a:rPr lang="en-GB" sz="1200" b="1" kern="1200" dirty="0" err="1">
                <a:solidFill>
                  <a:schemeClr val="tx1"/>
                </a:solidFill>
                <a:latin typeface="+mn-lt"/>
                <a:ea typeface="+mn-ea"/>
                <a:cs typeface="+mn-cs"/>
              </a:rPr>
              <a:t>re.VERBOSE</a:t>
            </a:r>
            <a:r>
              <a:rPr lang="en-GB" dirty="0"/>
              <a:t>) flag, shown here, allows whitespace and line breaks to be included in the regular expression for readability - they are ignored by the regex engine.</a:t>
            </a:r>
          </a:p>
          <a:p>
            <a:endParaRPr lang="en-GB" dirty="0"/>
          </a:p>
        </p:txBody>
      </p:sp>
      <p:sp>
        <p:nvSpPr>
          <p:cNvPr id="4" name="Slide Number Placeholder 3">
            <a:extLst>
              <a:ext uri="{FF2B5EF4-FFF2-40B4-BE49-F238E27FC236}">
                <a16:creationId xmlns:a16="http://schemas.microsoft.com/office/drawing/2014/main" id="{50F56C85-48B2-AF31-85E6-BE4D2666333E}"/>
              </a:ext>
            </a:extLst>
          </p:cNvPr>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1380176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b="1" dirty="0"/>
              <a:t>minimal quantifier</a:t>
            </a:r>
            <a:r>
              <a:rPr lang="en-GB" dirty="0"/>
              <a:t> matches as few characters as possible, while a </a:t>
            </a:r>
            <a:r>
              <a:rPr lang="en-GB" b="1" dirty="0"/>
              <a:t>greedy quantifier</a:t>
            </a:r>
            <a:r>
              <a:rPr lang="en-GB" dirty="0"/>
              <a:t> matches as many as it can. Regex engines always try to match the </a:t>
            </a:r>
            <a:r>
              <a:rPr lang="en-GB" b="1" dirty="0"/>
              <a:t>entire pattern</a:t>
            </a:r>
            <a:r>
              <a:rPr lang="en-GB" dirty="0"/>
              <a:t>, so even minimal matches may vary depending on context.</a:t>
            </a:r>
          </a:p>
          <a:p>
            <a:endParaRPr lang="en-GB" dirty="0"/>
          </a:p>
          <a:p>
            <a:r>
              <a:rPr lang="en-GB" dirty="0"/>
              <a:t>The example shows how a minimal match stops early to satisfy the rest of the pattern, whereas a greedy one overmatches. This difference is important when replacing text - for instance, to replace only the first field rather than everything up to the last delimiter.</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2384818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b="1" dirty="0"/>
          </a:p>
        </p:txBody>
      </p:sp>
      <p:sp>
        <p:nvSpPr>
          <p:cNvPr id="4" name="Slide Number Placeholder 3"/>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63525" indent="-263525">
              <a:buAutoNum type="arabicPeriod"/>
            </a:pPr>
            <a:r>
              <a:rPr lang="en-GB" b="1" dirty="0"/>
              <a:t>When reading a file using the file object, what method is best for reading the entire file into a single string?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read()</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b="1" dirty="0"/>
              <a:t>Which method is used to set the position of a file pointer?</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seek()</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1" dirty="0"/>
          </a:p>
          <a:p>
            <a:pPr marL="266700" indent="-266700">
              <a:buFont typeface="+mj-lt"/>
              <a:buAutoNum type="arabicPeriod" startAt="3"/>
            </a:pPr>
            <a:r>
              <a:rPr lang="en-GB" b="1" dirty="0"/>
              <a:t>What is the main purpose of pickling in Python?</a:t>
            </a:r>
          </a:p>
          <a:p>
            <a:pPr marL="538163" indent="-274638">
              <a:spcBef>
                <a:spcPts val="600"/>
              </a:spcBef>
              <a:buFont typeface="+mj-lt"/>
              <a:buAutoNum type="alphaLcPeriod" startAt="2"/>
            </a:pPr>
            <a:r>
              <a:rPr lang="en-GB" dirty="0"/>
              <a:t>To convert a Python object into a byte stream so it can be saved to a file or sent over a network</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266700" indent="-266700">
              <a:buFont typeface="+mj-lt"/>
              <a:buAutoNum type="arabicPeriod" startAt="4"/>
            </a:pPr>
            <a:r>
              <a:rPr lang="en-GB" b="1" dirty="0"/>
              <a:t>What statement about the shelve module is true?</a:t>
            </a:r>
          </a:p>
          <a:p>
            <a:pPr marL="538163" indent="-274638">
              <a:spcBef>
                <a:spcPts val="600"/>
              </a:spcBef>
              <a:buFont typeface="+mj-lt"/>
              <a:buAutoNum type="alphaLcPeriod" startAt="3"/>
            </a:pPr>
            <a:r>
              <a:rPr lang="en-GB" dirty="0"/>
              <a:t>It allows objects to be stored in a file using a key, like a dictionary</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1" dirty="0"/>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FB03F910-5F21-2BF5-E4FA-73F88546C0AA}"/>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3598D5E9-6D2B-1588-4EEE-D436D325D7F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45001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type="body" idx="1"/>
          </p:nvPr>
        </p:nvSpPr>
        <p:spPr/>
        <p:txBody>
          <a:bodyPr/>
          <a:lstStyle/>
          <a:p>
            <a:r>
              <a:rPr lang="en-GB"/>
              <a:t>Python has input/output features which are very easy to use, with syntax reminiscent of C and PHP.  </a:t>
            </a:r>
          </a:p>
        </p:txBody>
      </p:sp>
      <p:sp>
        <p:nvSpPr>
          <p:cNvPr id="4" name="Slide Image Placeholder 3">
            <a:extLst>
              <a:ext uri="{FF2B5EF4-FFF2-40B4-BE49-F238E27FC236}">
                <a16:creationId xmlns:a16="http://schemas.microsoft.com/office/drawing/2014/main" id="{ED68706F-3B8A-D416-8DE6-4FFB55AF555A}"/>
              </a:ext>
            </a:extLst>
          </p:cNvPr>
          <p:cNvSpPr>
            <a:spLocks noGrp="1" noRot="1" noChangeAspect="1"/>
          </p:cNvSpPr>
          <p:nvPr>
            <p:ph type="sldImg"/>
          </p:nvPr>
        </p:nvSpPr>
        <p:spPr/>
      </p:sp>
    </p:spTree>
    <p:extLst>
      <p:ext uri="{BB962C8B-B14F-4D97-AF65-F5344CB8AC3E}">
        <p14:creationId xmlns:p14="http://schemas.microsoft.com/office/powerpoint/2010/main" val="4233932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examples shown above illustrate the most commonly used regular expression meta-characters. If you are new to regular expressions, this table is an excellent reference to remember.</a:t>
            </a:r>
          </a:p>
          <a:p>
            <a:endParaRPr lang="en-GB" dirty="0"/>
          </a:p>
          <a:p>
            <a:r>
              <a:rPr lang="en-GB" dirty="0"/>
              <a:t>The concept of a </a:t>
            </a:r>
            <a:r>
              <a:rPr lang="en-GB" i="1" dirty="0"/>
              <a:t>Character Class</a:t>
            </a:r>
            <a:r>
              <a:rPr lang="en-GB" dirty="0"/>
              <a:t> is also introduced here. A Character Class can be defined in the traditional way using square brackets </a:t>
            </a:r>
            <a:r>
              <a:rPr lang="en-GB" sz="1200" kern="1200" dirty="0">
                <a:solidFill>
                  <a:schemeClr val="tx1"/>
                </a:solidFill>
                <a:latin typeface="+mn-lt"/>
                <a:ea typeface="+mn-ea"/>
                <a:cs typeface="+mn-cs"/>
              </a:rPr>
              <a:t>[ ]</a:t>
            </a:r>
            <a:r>
              <a:rPr lang="en-GB" dirty="0"/>
              <a:t>.</a:t>
            </a:r>
          </a:p>
          <a:p>
            <a:endParaRPr lang="en-GB" dirty="0"/>
          </a:p>
          <a:p>
            <a:r>
              <a:rPr lang="en-GB" dirty="0"/>
              <a:t>Keep in mind that meta-characters used </a:t>
            </a:r>
            <a:r>
              <a:rPr lang="en-GB" b="1" dirty="0"/>
              <a:t>inside</a:t>
            </a:r>
            <a:r>
              <a:rPr lang="en-GB" dirty="0"/>
              <a:t> </a:t>
            </a:r>
            <a:r>
              <a:rPr lang="en-GB" sz="1200" kern="1200" dirty="0">
                <a:solidFill>
                  <a:schemeClr val="tx1"/>
                </a:solidFill>
                <a:latin typeface="+mn-lt"/>
                <a:ea typeface="+mn-ea"/>
                <a:cs typeface="+mn-cs"/>
              </a:rPr>
              <a:t>[ ]</a:t>
            </a:r>
            <a:r>
              <a:rPr lang="en-GB" dirty="0"/>
              <a:t> behave differently from those used </a:t>
            </a:r>
            <a:r>
              <a:rPr lang="en-GB" b="1" dirty="0"/>
              <a:t>outside</a:t>
            </a:r>
            <a:r>
              <a:rPr lang="en-GB" dirty="0"/>
              <a:t>. Escaped meta-characters (those preceded by a backslash </a:t>
            </a:r>
            <a:r>
              <a:rPr lang="en-GB" sz="1200" kern="1200" dirty="0">
                <a:solidFill>
                  <a:schemeClr val="tx1"/>
                </a:solidFill>
                <a:latin typeface="+mn-lt"/>
                <a:ea typeface="+mn-ea"/>
                <a:cs typeface="+mn-cs"/>
              </a:rPr>
              <a:t>\</a:t>
            </a:r>
            <a:r>
              <a:rPr lang="en-GB" dirty="0"/>
              <a:t>) are treated as literals, as are all characters inside a Character Class.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4061413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Importing the </a:t>
            </a:r>
            <a:r>
              <a:rPr lang="en-GB" b="1" dirty="0"/>
              <a:t>re</a:t>
            </a:r>
            <a:r>
              <a:rPr lang="en-GB" dirty="0"/>
              <a:t> module allows you to use regular expression methods, with </a:t>
            </a:r>
            <a:r>
              <a:rPr lang="en-GB" b="1" dirty="0"/>
              <a:t>search()</a:t>
            </a:r>
            <a:r>
              <a:rPr lang="en-GB" dirty="0"/>
              <a:t> and </a:t>
            </a:r>
            <a:r>
              <a:rPr lang="en-GB" b="1" dirty="0"/>
              <a:t>match()</a:t>
            </a:r>
            <a:r>
              <a:rPr lang="en-GB" dirty="0"/>
              <a:t> being the most common. The </a:t>
            </a:r>
            <a:r>
              <a:rPr lang="en-GB" b="1" dirty="0" err="1"/>
              <a:t>fullmatch</a:t>
            </a:r>
            <a:r>
              <a:rPr lang="en-GB" b="1" dirty="0"/>
              <a:t>()</a:t>
            </a:r>
            <a:r>
              <a:rPr lang="en-GB" dirty="0"/>
              <a:t> method, introduced in Python 3.4, matches the entire string.</a:t>
            </a:r>
          </a:p>
          <a:p>
            <a:endParaRPr lang="en-GB" dirty="0"/>
          </a:p>
          <a:p>
            <a:r>
              <a:rPr lang="en-GB" dirty="0"/>
              <a:t>Each returns a </a:t>
            </a:r>
            <a:r>
              <a:rPr lang="en-GB" b="1" dirty="0" err="1"/>
              <a:t>MatchObject</a:t>
            </a:r>
            <a:r>
              <a:rPr lang="en-GB" dirty="0"/>
              <a:t>, which provides useful methods and attributes. Parentheses in a pattern create </a:t>
            </a:r>
            <a:r>
              <a:rPr lang="en-GB" i="1" dirty="0"/>
              <a:t>capturing groups</a:t>
            </a:r>
            <a:r>
              <a:rPr lang="en-GB" dirty="0"/>
              <a:t>, allowing matched text to be reused as </a:t>
            </a:r>
            <a:r>
              <a:rPr lang="en-GB" i="1" dirty="0"/>
              <a:t>back-references</a:t>
            </a:r>
            <a:r>
              <a:rPr lang="en-GB" dirty="0"/>
              <a:t>. The </a:t>
            </a:r>
            <a:r>
              <a:rPr lang="en-GB" b="1" dirty="0"/>
              <a:t>groups()</a:t>
            </a:r>
            <a:r>
              <a:rPr lang="en-GB" dirty="0"/>
              <a:t> method returns a tuple of captured groups, while </a:t>
            </a:r>
            <a:r>
              <a:rPr lang="en-GB" b="1" dirty="0"/>
              <a:t>start()</a:t>
            </a:r>
            <a:r>
              <a:rPr lang="en-GB" dirty="0"/>
              <a:t>, </a:t>
            </a:r>
            <a:r>
              <a:rPr lang="en-GB" b="1" dirty="0"/>
              <a:t>end()</a:t>
            </a:r>
            <a:r>
              <a:rPr lang="en-GB" dirty="0"/>
              <a:t>, and </a:t>
            </a:r>
            <a:r>
              <a:rPr lang="en-GB" b="1" dirty="0"/>
              <a:t>group()</a:t>
            </a:r>
            <a:r>
              <a:rPr lang="en-GB" dirty="0"/>
              <a:t> provide position and text details. Attributes such as </a:t>
            </a:r>
            <a:r>
              <a:rPr lang="en-GB" b="1" dirty="0"/>
              <a:t>re</a:t>
            </a:r>
            <a:r>
              <a:rPr lang="en-GB" dirty="0"/>
              <a:t> and </a:t>
            </a:r>
            <a:r>
              <a:rPr lang="en-GB" b="1" dirty="0"/>
              <a:t>string</a:t>
            </a:r>
            <a:r>
              <a:rPr lang="en-GB" dirty="0"/>
              <a:t> return the original regular expression and input string.</a:t>
            </a:r>
          </a:p>
          <a:p>
            <a:endParaRPr lang="en-GB" dirty="0"/>
          </a:p>
          <a:p>
            <a:r>
              <a:rPr lang="en-GB" dirty="0"/>
              <a:t>If no match is found, the result is </a:t>
            </a:r>
            <a:r>
              <a:rPr lang="en-GB" b="1" dirty="0"/>
              <a:t>None</a:t>
            </a:r>
            <a:r>
              <a:rPr lang="en-GB" dirty="0"/>
              <a:t>, which evaluates as </a:t>
            </a:r>
            <a:r>
              <a:rPr lang="en-GB" i="1" dirty="0"/>
              <a:t>False</a:t>
            </a:r>
            <a:r>
              <a:rPr lang="en-GB" dirty="0"/>
              <a:t> in Boolean context. Python’s regular expression syntax is similar to lower-level libraries such as the GNU C regex package.</a:t>
            </a:r>
          </a:p>
          <a:p>
            <a:endParaRPr lang="en-GB" dirty="0"/>
          </a:p>
          <a:p>
            <a:r>
              <a:rPr lang="en-GB" dirty="0"/>
              <a:t>You can precompile expressions for efficiency using </a:t>
            </a:r>
            <a:r>
              <a:rPr lang="en-GB" b="1" dirty="0" err="1"/>
              <a:t>re.compile</a:t>
            </a:r>
            <a:r>
              <a:rPr lang="en-GB" b="1" dirty="0"/>
              <a:t>()</a:t>
            </a:r>
            <a:r>
              <a:rPr lang="en-GB" dirty="0"/>
              <a:t>, for example:</a:t>
            </a:r>
          </a:p>
          <a:p>
            <a:pPr lvl="1"/>
            <a:r>
              <a:rPr lang="en-GB" dirty="0" err="1"/>
              <a:t>reobj</a:t>
            </a:r>
            <a:r>
              <a:rPr lang="en-GB" dirty="0"/>
              <a:t> = </a:t>
            </a:r>
            <a:r>
              <a:rPr lang="en-GB" dirty="0" err="1"/>
              <a:t>re.compile</a:t>
            </a:r>
            <a:r>
              <a:rPr lang="en-GB" dirty="0"/>
              <a:t>(r"([</a:t>
            </a:r>
            <a:r>
              <a:rPr lang="en-GB" dirty="0" err="1"/>
              <a:t>Ii</a:t>
            </a:r>
            <a:r>
              <a:rPr lang="en-GB" dirty="0"/>
              <a:t>]).*(\1)")</a:t>
            </a:r>
          </a:p>
          <a:p>
            <a:pPr lvl="1"/>
            <a:r>
              <a:rPr lang="en-GB" dirty="0"/>
              <a:t>for line in file:</a:t>
            </a:r>
          </a:p>
          <a:p>
            <a:pPr lvl="1"/>
            <a:r>
              <a:rPr lang="en-GB" dirty="0"/>
              <a:t>    m = </a:t>
            </a:r>
            <a:r>
              <a:rPr lang="en-GB" dirty="0" err="1"/>
              <a:t>reobj.match</a:t>
            </a:r>
            <a:r>
              <a:rPr lang="en-GB" dirty="0"/>
              <a:t>(line)</a:t>
            </a:r>
          </a:p>
          <a:p>
            <a:pPr lvl="1"/>
            <a:r>
              <a:rPr lang="en-GB" dirty="0"/>
              <a:t>    if m:</a:t>
            </a:r>
          </a:p>
          <a:p>
            <a:pPr lvl="1"/>
            <a:r>
              <a:rPr lang="en-GB" dirty="0"/>
              <a:t>        print(</a:t>
            </a:r>
            <a:r>
              <a:rPr lang="en-GB" dirty="0" err="1"/>
              <a:t>m.string</a:t>
            </a:r>
            <a:r>
              <a:rPr lang="en-GB" dirty="0"/>
              <a:t>[</a:t>
            </a:r>
            <a:r>
              <a:rPr lang="en-GB" dirty="0" err="1"/>
              <a:t>m.start</a:t>
            </a:r>
            <a:r>
              <a:rPr lang="en-GB" dirty="0"/>
              <a:t>():</a:t>
            </a:r>
            <a:r>
              <a:rPr lang="en-GB" dirty="0" err="1"/>
              <a:t>m.end</a:t>
            </a:r>
            <a:r>
              <a:rPr lang="en-GB" dirty="0"/>
              <a:t>()])</a:t>
            </a:r>
          </a:p>
          <a:p>
            <a:r>
              <a:rPr lang="en-GB" dirty="0"/>
              <a:t>Note: Using </a:t>
            </a:r>
            <a:r>
              <a:rPr lang="en-GB" b="1" i="1" dirty="0"/>
              <a:t>raw</a:t>
            </a:r>
            <a:r>
              <a:rPr lang="en-GB" i="1" dirty="0"/>
              <a:t> </a:t>
            </a:r>
            <a:r>
              <a:rPr lang="en-GB" b="1" i="1" dirty="0"/>
              <a:t>strings</a:t>
            </a:r>
            <a:r>
              <a:rPr lang="en-GB" dirty="0"/>
              <a:t> (r"...") avoids the need to escape special characters.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374148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Substitution in regular expressions is similar to </a:t>
            </a:r>
            <a:r>
              <a:rPr lang="en-GB" b="1" dirty="0"/>
              <a:t>awk</a:t>
            </a:r>
            <a:r>
              <a:rPr lang="en-GB" dirty="0"/>
              <a:t>, with two main methods. </a:t>
            </a:r>
            <a:r>
              <a:rPr lang="en-GB" sz="1200" b="1" kern="1200" dirty="0">
                <a:solidFill>
                  <a:schemeClr val="tx1"/>
                </a:solidFill>
                <a:latin typeface="+mn-lt"/>
                <a:ea typeface="+mn-ea"/>
                <a:cs typeface="+mn-cs"/>
              </a:rPr>
              <a:t>sub()</a:t>
            </a:r>
            <a:r>
              <a:rPr lang="en-GB" dirty="0"/>
              <a:t> returns the modified string, while </a:t>
            </a:r>
            <a:r>
              <a:rPr lang="en-GB" sz="1200" b="1" kern="1200" dirty="0" err="1">
                <a:solidFill>
                  <a:schemeClr val="tx1"/>
                </a:solidFill>
                <a:latin typeface="+mn-lt"/>
                <a:ea typeface="+mn-ea"/>
                <a:cs typeface="+mn-cs"/>
              </a:rPr>
              <a:t>subn</a:t>
            </a:r>
            <a:r>
              <a:rPr lang="en-GB" sz="1200" b="1" kern="1200" dirty="0">
                <a:solidFill>
                  <a:schemeClr val="tx1"/>
                </a:solidFill>
                <a:latin typeface="+mn-lt"/>
                <a:ea typeface="+mn-ea"/>
                <a:cs typeface="+mn-cs"/>
              </a:rPr>
              <a:t>()</a:t>
            </a:r>
            <a:r>
              <a:rPr lang="en-GB" dirty="0"/>
              <a:t> returns both the new string and the number of substitutions made. Both perform replacements globally, starting from the left of the string.</a:t>
            </a:r>
          </a:p>
          <a:p>
            <a:endParaRPr lang="en-GB" dirty="0"/>
          </a:p>
          <a:p>
            <a:r>
              <a:rPr lang="en-GB" dirty="0"/>
              <a:t>Another useful function is </a:t>
            </a:r>
            <a:r>
              <a:rPr lang="en-GB" sz="1200" b="1" kern="1200" dirty="0">
                <a:solidFill>
                  <a:schemeClr val="tx1"/>
                </a:solidFill>
                <a:latin typeface="+mn-lt"/>
                <a:ea typeface="+mn-ea"/>
                <a:cs typeface="+mn-cs"/>
              </a:rPr>
              <a:t>split()</a:t>
            </a:r>
            <a:r>
              <a:rPr lang="en-GB" dirty="0"/>
              <a:t>, which is demonstrated on the next slide.</a:t>
            </a:r>
          </a:p>
          <a:p>
            <a:endParaRPr lang="en-GB" dirty="0"/>
          </a:p>
          <a:p>
            <a:r>
              <a:rPr lang="en-GB" dirty="0"/>
              <a:t>We’ve also shown a compiled regular expression object. Compiling a pattern improves efficiency when the same regular expression is used repeatedly, such as inside a loop. Methods like </a:t>
            </a:r>
            <a:r>
              <a:rPr lang="en-GB" sz="1200" b="1" kern="1200" dirty="0">
                <a:solidFill>
                  <a:schemeClr val="tx1"/>
                </a:solidFill>
                <a:latin typeface="+mn-lt"/>
                <a:ea typeface="+mn-ea"/>
                <a:cs typeface="+mn-cs"/>
              </a:rPr>
              <a:t>match()</a:t>
            </a:r>
            <a:r>
              <a:rPr lang="en-GB" dirty="0"/>
              <a:t>, </a:t>
            </a:r>
            <a:r>
              <a:rPr lang="en-GB" sz="1200" b="1" kern="1200" dirty="0" err="1">
                <a:solidFill>
                  <a:schemeClr val="tx1"/>
                </a:solidFill>
                <a:latin typeface="+mn-lt"/>
                <a:ea typeface="+mn-ea"/>
                <a:cs typeface="+mn-cs"/>
              </a:rPr>
              <a:t>fullmatch</a:t>
            </a:r>
            <a:r>
              <a:rPr lang="en-GB" sz="1200" b="1" kern="1200" dirty="0">
                <a:solidFill>
                  <a:schemeClr val="tx1"/>
                </a:solidFill>
                <a:latin typeface="+mn-lt"/>
                <a:ea typeface="+mn-ea"/>
                <a:cs typeface="+mn-cs"/>
              </a:rPr>
              <a:t>()</a:t>
            </a:r>
            <a:r>
              <a:rPr lang="en-GB" dirty="0"/>
              <a:t>, </a:t>
            </a:r>
            <a:r>
              <a:rPr lang="en-GB" sz="1200" b="1" kern="1200" dirty="0" err="1">
                <a:solidFill>
                  <a:schemeClr val="tx1"/>
                </a:solidFill>
                <a:latin typeface="+mn-lt"/>
                <a:ea typeface="+mn-ea"/>
                <a:cs typeface="+mn-cs"/>
              </a:rPr>
              <a:t>findall</a:t>
            </a:r>
            <a:r>
              <a:rPr lang="en-GB" sz="1200" b="1" kern="1200" dirty="0">
                <a:solidFill>
                  <a:schemeClr val="tx1"/>
                </a:solidFill>
                <a:latin typeface="+mn-lt"/>
                <a:ea typeface="+mn-ea"/>
                <a:cs typeface="+mn-cs"/>
              </a:rPr>
              <a:t>()</a:t>
            </a:r>
            <a:r>
              <a:rPr lang="en-GB" dirty="0"/>
              <a:t>, </a:t>
            </a:r>
            <a:r>
              <a:rPr lang="en-GB" sz="1200" b="1" kern="1200" dirty="0">
                <a:solidFill>
                  <a:schemeClr val="tx1"/>
                </a:solidFill>
                <a:latin typeface="+mn-lt"/>
                <a:ea typeface="+mn-ea"/>
                <a:cs typeface="+mn-cs"/>
              </a:rPr>
              <a:t>search()</a:t>
            </a:r>
            <a:r>
              <a:rPr lang="en-GB" dirty="0"/>
              <a:t>, </a:t>
            </a:r>
            <a:r>
              <a:rPr lang="en-GB" sz="1200" b="1" kern="1200" dirty="0">
                <a:solidFill>
                  <a:schemeClr val="tx1"/>
                </a:solidFill>
                <a:latin typeface="+mn-lt"/>
                <a:ea typeface="+mn-ea"/>
                <a:cs typeface="+mn-cs"/>
              </a:rPr>
              <a:t>split()</a:t>
            </a:r>
            <a:r>
              <a:rPr lang="en-GB" dirty="0"/>
              <a:t>, </a:t>
            </a:r>
            <a:r>
              <a:rPr lang="en-GB" sz="1200" b="1" kern="1200" dirty="0">
                <a:solidFill>
                  <a:schemeClr val="tx1"/>
                </a:solidFill>
                <a:latin typeface="+mn-lt"/>
                <a:ea typeface="+mn-ea"/>
                <a:cs typeface="+mn-cs"/>
              </a:rPr>
              <a:t>sub()</a:t>
            </a:r>
            <a:r>
              <a:rPr lang="en-GB" dirty="0"/>
              <a:t>, and </a:t>
            </a:r>
            <a:r>
              <a:rPr lang="en-GB" sz="1200" b="1" kern="1200" dirty="0" err="1">
                <a:solidFill>
                  <a:schemeClr val="tx1"/>
                </a:solidFill>
                <a:latin typeface="+mn-lt"/>
                <a:ea typeface="+mn-ea"/>
                <a:cs typeface="+mn-cs"/>
              </a:rPr>
              <a:t>subn</a:t>
            </a:r>
            <a:r>
              <a:rPr lang="en-GB" sz="1200" b="1" kern="1200" dirty="0">
                <a:solidFill>
                  <a:schemeClr val="tx1"/>
                </a:solidFill>
                <a:latin typeface="+mn-lt"/>
                <a:ea typeface="+mn-ea"/>
                <a:cs typeface="+mn-cs"/>
              </a:rPr>
              <a:t>()</a:t>
            </a:r>
            <a:r>
              <a:rPr lang="en-GB" dirty="0"/>
              <a:t> can all be called on compiled objects.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869900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demonstrates a compiled regular expression object. Compiling a pattern improves efficiency, especially when the same regular expression is used repeatedly, for example, within a loop.</a:t>
            </a:r>
          </a:p>
          <a:p>
            <a:endParaRPr lang="en-GB" dirty="0"/>
          </a:p>
          <a:p>
            <a:r>
              <a:rPr lang="en-GB" dirty="0"/>
              <a:t>Compiled regex objects support methods such as </a:t>
            </a:r>
            <a:r>
              <a:rPr lang="en-GB" sz="1200" b="1" kern="1200" dirty="0">
                <a:solidFill>
                  <a:schemeClr val="tx1"/>
                </a:solidFill>
                <a:latin typeface="+mn-lt"/>
                <a:ea typeface="+mn-ea"/>
                <a:cs typeface="+mn-cs"/>
              </a:rPr>
              <a:t>match()</a:t>
            </a:r>
            <a:r>
              <a:rPr lang="en-GB" dirty="0"/>
              <a:t>, </a:t>
            </a:r>
            <a:r>
              <a:rPr lang="en-GB" sz="1200" b="1" kern="1200" dirty="0" err="1">
                <a:solidFill>
                  <a:schemeClr val="tx1"/>
                </a:solidFill>
                <a:latin typeface="+mn-lt"/>
                <a:ea typeface="+mn-ea"/>
                <a:cs typeface="+mn-cs"/>
              </a:rPr>
              <a:t>findall</a:t>
            </a:r>
            <a:r>
              <a:rPr lang="en-GB" sz="1200" b="1" kern="1200" dirty="0">
                <a:solidFill>
                  <a:schemeClr val="tx1"/>
                </a:solidFill>
                <a:latin typeface="+mn-lt"/>
                <a:ea typeface="+mn-ea"/>
                <a:cs typeface="+mn-cs"/>
              </a:rPr>
              <a:t>()</a:t>
            </a:r>
            <a:r>
              <a:rPr lang="en-GB" dirty="0"/>
              <a:t>, </a:t>
            </a:r>
            <a:r>
              <a:rPr lang="en-GB" sz="1200" b="1" kern="1200" dirty="0">
                <a:solidFill>
                  <a:schemeClr val="tx1"/>
                </a:solidFill>
                <a:latin typeface="+mn-lt"/>
                <a:ea typeface="+mn-ea"/>
                <a:cs typeface="+mn-cs"/>
              </a:rPr>
              <a:t>search()</a:t>
            </a:r>
            <a:r>
              <a:rPr lang="en-GB" dirty="0"/>
              <a:t>, </a:t>
            </a:r>
            <a:r>
              <a:rPr lang="en-GB" sz="1200" b="1" kern="1200" dirty="0">
                <a:solidFill>
                  <a:schemeClr val="tx1"/>
                </a:solidFill>
                <a:latin typeface="+mn-lt"/>
                <a:ea typeface="+mn-ea"/>
                <a:cs typeface="+mn-cs"/>
              </a:rPr>
              <a:t>split()</a:t>
            </a:r>
            <a:r>
              <a:rPr lang="en-GB" dirty="0"/>
              <a:t>, </a:t>
            </a:r>
            <a:r>
              <a:rPr lang="en-GB" sz="1200" b="1" kern="1200" dirty="0">
                <a:solidFill>
                  <a:schemeClr val="tx1"/>
                </a:solidFill>
                <a:latin typeface="+mn-lt"/>
                <a:ea typeface="+mn-ea"/>
                <a:cs typeface="+mn-cs"/>
              </a:rPr>
              <a:t>sub()</a:t>
            </a:r>
            <a:r>
              <a:rPr lang="en-GB" dirty="0"/>
              <a:t>, and </a:t>
            </a:r>
            <a:r>
              <a:rPr lang="en-GB" sz="1200" b="1" kern="1200" dirty="0" err="1">
                <a:solidFill>
                  <a:schemeClr val="tx1"/>
                </a:solidFill>
                <a:latin typeface="+mn-lt"/>
                <a:ea typeface="+mn-ea"/>
                <a:cs typeface="+mn-cs"/>
              </a:rPr>
              <a:t>subn</a:t>
            </a:r>
            <a:r>
              <a:rPr lang="en-GB" sz="1200" b="1" kern="1200" dirty="0">
                <a:solidFill>
                  <a:schemeClr val="tx1"/>
                </a:solidFill>
                <a:latin typeface="+mn-lt"/>
                <a:ea typeface="+mn-ea"/>
                <a:cs typeface="+mn-cs"/>
              </a:rPr>
              <a:t>()</a:t>
            </a:r>
            <a:r>
              <a:rPr lang="en-GB" dirty="0"/>
              <a:t>. Note that their argument lists may differ slightly from the standard </a:t>
            </a:r>
            <a:r>
              <a:rPr lang="en-GB" sz="1200" kern="1200" dirty="0">
                <a:solidFill>
                  <a:schemeClr val="tx1"/>
                </a:solidFill>
                <a:latin typeface="+mn-lt"/>
                <a:ea typeface="+mn-ea"/>
                <a:cs typeface="+mn-cs"/>
              </a:rPr>
              <a:t>re</a:t>
            </a:r>
            <a:r>
              <a:rPr lang="en-GB" dirty="0"/>
              <a:t> module function calls.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3367243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other tools such as </a:t>
            </a:r>
            <a:r>
              <a:rPr lang="en-GB" b="1" dirty="0" err="1"/>
              <a:t>sed</a:t>
            </a:r>
            <a:r>
              <a:rPr lang="en-GB" dirty="0"/>
              <a:t> and </a:t>
            </a:r>
            <a:r>
              <a:rPr lang="en-GB" b="1" dirty="0"/>
              <a:t>Perl 5</a:t>
            </a:r>
            <a:r>
              <a:rPr lang="en-GB" dirty="0"/>
              <a:t>, flags are placed </a:t>
            </a:r>
            <a:r>
              <a:rPr lang="en-GB" i="1" dirty="0"/>
              <a:t>after</a:t>
            </a:r>
            <a:r>
              <a:rPr lang="en-GB" dirty="0"/>
              <a:t> the regular expression, but in Python they are defined </a:t>
            </a:r>
            <a:r>
              <a:rPr lang="en-GB" i="1" dirty="0"/>
              <a:t>before</a:t>
            </a:r>
            <a:r>
              <a:rPr lang="en-GB" dirty="0"/>
              <a:t> the expression. (Perl 6 adopts a similar approach to Python.)</a:t>
            </a:r>
          </a:p>
          <a:p>
            <a:endParaRPr lang="en-GB" dirty="0"/>
          </a:p>
          <a:p>
            <a:r>
              <a:rPr lang="en-GB" dirty="0"/>
              <a:t>It might seem that the short flag names are simply the first letter of the long name, and that the embedded syntax uses the lowercase version — but that’s not always true. For example, the </a:t>
            </a:r>
            <a:r>
              <a:rPr lang="en-GB" sz="1200" b="1" kern="1200" dirty="0">
                <a:solidFill>
                  <a:schemeClr val="tx1"/>
                </a:solidFill>
                <a:latin typeface="+mn-lt"/>
                <a:ea typeface="+mn-ea"/>
                <a:cs typeface="+mn-cs"/>
              </a:rPr>
              <a:t>S</a:t>
            </a:r>
            <a:r>
              <a:rPr lang="en-GB" dirty="0"/>
              <a:t> and </a:t>
            </a:r>
            <a:r>
              <a:rPr lang="en-GB" sz="1200" b="1" kern="1200" dirty="0">
                <a:solidFill>
                  <a:schemeClr val="tx1"/>
                </a:solidFill>
                <a:latin typeface="+mn-lt"/>
                <a:ea typeface="+mn-ea"/>
                <a:cs typeface="+mn-cs"/>
              </a:rPr>
              <a:t>X</a:t>
            </a:r>
            <a:r>
              <a:rPr lang="en-GB" dirty="0"/>
              <a:t> flags exist for compatibility with other regex engines, such as Perl.</a:t>
            </a:r>
          </a:p>
          <a:p>
            <a:endParaRPr lang="en-GB" dirty="0"/>
          </a:p>
          <a:p>
            <a:r>
              <a:rPr lang="en-GB" dirty="0"/>
              <a:t>In the examples shown, the </a:t>
            </a:r>
            <a:r>
              <a:rPr lang="en-GB" sz="1200" b="1" kern="1200" dirty="0">
                <a:solidFill>
                  <a:schemeClr val="tx1"/>
                </a:solidFill>
                <a:latin typeface="+mn-lt"/>
                <a:ea typeface="+mn-ea"/>
                <a:cs typeface="+mn-cs"/>
              </a:rPr>
              <a:t>IGNORECASE</a:t>
            </a:r>
            <a:r>
              <a:rPr lang="en-GB" dirty="0"/>
              <a:t> and </a:t>
            </a:r>
            <a:r>
              <a:rPr lang="en-GB" sz="1200" b="1" kern="1200" dirty="0">
                <a:solidFill>
                  <a:schemeClr val="tx1"/>
                </a:solidFill>
                <a:latin typeface="+mn-lt"/>
                <a:ea typeface="+mn-ea"/>
                <a:cs typeface="+mn-cs"/>
              </a:rPr>
              <a:t>MULTILINE</a:t>
            </a:r>
            <a:r>
              <a:rPr lang="en-GB" dirty="0"/>
              <a:t> flags are combined to find the word </a:t>
            </a:r>
            <a:r>
              <a:rPr lang="en-GB" i="1" dirty="0"/>
              <a:t>‘john’</a:t>
            </a:r>
            <a:r>
              <a:rPr lang="en-GB" dirty="0"/>
              <a:t> in any case, either at the start of the text or immediately after a newline.</a:t>
            </a:r>
          </a:p>
          <a:p>
            <a:endParaRPr lang="en-GB" dirty="0"/>
          </a:p>
          <a:p>
            <a:r>
              <a:rPr lang="en-GB" dirty="0"/>
              <a:t>When embedded directly in the regular expression, flag characters can appear in any order. When using the </a:t>
            </a:r>
            <a:r>
              <a:rPr lang="en-GB" sz="1200" b="1" kern="1200" dirty="0">
                <a:solidFill>
                  <a:schemeClr val="tx1"/>
                </a:solidFill>
                <a:latin typeface="+mn-lt"/>
                <a:ea typeface="+mn-ea"/>
                <a:cs typeface="+mn-cs"/>
              </a:rPr>
              <a:t>re</a:t>
            </a:r>
            <a:r>
              <a:rPr lang="en-GB" dirty="0"/>
              <a:t> module attributes, they are combined using the </a:t>
            </a:r>
            <a:r>
              <a:rPr lang="en-GB" b="1" dirty="0"/>
              <a:t>binary OR (</a:t>
            </a:r>
            <a:r>
              <a:rPr lang="en-GB" sz="1200" b="1" kern="1200" dirty="0">
                <a:solidFill>
                  <a:schemeClr val="tx1"/>
                </a:solidFill>
                <a:latin typeface="+mn-lt"/>
                <a:ea typeface="+mn-ea"/>
                <a:cs typeface="+mn-cs"/>
              </a:rPr>
              <a:t>|</a:t>
            </a:r>
            <a:r>
              <a:rPr lang="en-GB" b="1" dirty="0"/>
              <a:t>)</a:t>
            </a:r>
            <a:r>
              <a:rPr lang="en-GB" dirty="0"/>
              <a:t> operator, also in any order. Flags can be mixed between embedded and external forms, but doing so can make the expression more difficult to read and maintain.</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3627863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default, most re methods return only the first (leftmost) match of a pattern. The </a:t>
            </a:r>
            <a:r>
              <a:rPr lang="en-GB" dirty="0" err="1"/>
              <a:t>findall</a:t>
            </a:r>
            <a:r>
              <a:rPr lang="en-GB" dirty="0"/>
              <a:t>() and </a:t>
            </a:r>
            <a:r>
              <a:rPr lang="en-GB" dirty="0" err="1"/>
              <a:t>finditer</a:t>
            </a:r>
            <a:r>
              <a:rPr lang="en-GB" dirty="0"/>
              <a:t>() methods, however, search for all occurrences within the target string, returning either a list or an iterator of matches.</a:t>
            </a:r>
          </a:p>
          <a:p>
            <a:endParaRPr lang="en-GB" dirty="0"/>
          </a:p>
          <a:p>
            <a:r>
              <a:rPr lang="en-GB" dirty="0"/>
              <a:t>These functions are especially useful when working with repeated patterns or when processing multi-line data.</a:t>
            </a:r>
          </a:p>
          <a:p>
            <a:endParaRPr lang="en-GB" dirty="0"/>
          </a:p>
          <a:p>
            <a:r>
              <a:rPr lang="en-GB" dirty="0"/>
              <a:t>The </a:t>
            </a:r>
            <a:r>
              <a:rPr lang="en-GB" dirty="0" err="1"/>
              <a:t>findall</a:t>
            </a:r>
            <a:r>
              <a:rPr lang="en-GB" dirty="0"/>
              <a:t>() method was introduced in Python 2.2.</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4088306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A4375-7D3A-54BF-7C87-4C8FD28F87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3A350F-A7EB-44AC-0F62-E2635929E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E0019-ED41-1318-65E4-BCDD8D721BB7}"/>
              </a:ext>
            </a:extLst>
          </p:cNvPr>
          <p:cNvSpPr>
            <a:spLocks noGrp="1"/>
          </p:cNvSpPr>
          <p:nvPr>
            <p:ph type="body" idx="1"/>
          </p:nvPr>
        </p:nvSpPr>
        <p:spPr/>
        <p:txBody>
          <a:bodyPr/>
          <a:lstStyle/>
          <a:p>
            <a:r>
              <a:rPr lang="en-GB" dirty="0"/>
              <a:t>Parentheses in a regular expression group multiple characters or expressions into a single unit, allowing a quantifier to apply to the entire group. This is especially useful when a pattern includes recurring blocks of text or words.</a:t>
            </a:r>
          </a:p>
          <a:p>
            <a:endParaRPr lang="en-GB" dirty="0"/>
          </a:p>
          <a:p>
            <a:r>
              <a:rPr lang="en-GB" dirty="0"/>
              <a:t>A group in parentheses is known as a capturing group. The text captured can be referenced later in the same expression using back-references such as r'\1', r'\2', and so on, referring to the first, second, and subsequent groups. When groups are nested, numbering follows the order of their opening parentheses. Always use raw strings for back-references, since \1 is itself a special sequence.</a:t>
            </a:r>
          </a:p>
          <a:p>
            <a:endParaRPr lang="en-GB" dirty="0"/>
          </a:p>
          <a:p>
            <a:r>
              <a:rPr lang="en-GB" dirty="0"/>
              <a:t>Python also supports the alternative syntax r'\g&lt;1&gt;', r'\g&lt;2&gt;', etc., a Python extension that integrates with named captures (see the Advanced Regular Expressions appendix). This form also supports \g&lt;0&gt;, representing the entire matched string — note that \0 is not valid.</a:t>
            </a:r>
          </a:p>
          <a:p>
            <a:endParaRPr lang="en-GB" dirty="0"/>
          </a:p>
          <a:p>
            <a:r>
              <a:rPr lang="en-GB" dirty="0"/>
              <a:t>Be cautious when using multiple back-references in the same expression, as they increase processing complexity and can slow down matching. Use them sparingly for clarity and performance.</a:t>
            </a:r>
          </a:p>
        </p:txBody>
      </p:sp>
      <p:sp>
        <p:nvSpPr>
          <p:cNvPr id="4" name="Slide Number Placeholder 3">
            <a:extLst>
              <a:ext uri="{FF2B5EF4-FFF2-40B4-BE49-F238E27FC236}">
                <a16:creationId xmlns:a16="http://schemas.microsoft.com/office/drawing/2014/main" id="{96EFF2D8-5EA9-A665-9CC7-FCE75EFEE11B}"/>
              </a:ext>
            </a:extLst>
          </p:cNvPr>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6704692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png"/><Relationship Id="rId1" Type="http://schemas.openxmlformats.org/officeDocument/2006/relationships/slideMaster" Target="../slideMasters/slideMaster16.xml"/><Relationship Id="rId5" Type="http://schemas.openxmlformats.org/officeDocument/2006/relationships/image" Target="../media/image30.png"/><Relationship Id="rId4" Type="http://schemas.openxmlformats.org/officeDocument/2006/relationships/image" Target="../media/image105.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6.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7.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8.png"/><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png"/><Relationship Id="rId1" Type="http://schemas.openxmlformats.org/officeDocument/2006/relationships/slideMaster" Target="../slideMasters/slideMaster17.xml"/><Relationship Id="rId5" Type="http://schemas.openxmlformats.org/officeDocument/2006/relationships/image" Target="../media/image30.png"/><Relationship Id="rId4" Type="http://schemas.openxmlformats.org/officeDocument/2006/relationships/image" Target="../media/image111.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2.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3.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4.png"/><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7.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png"/><Relationship Id="rId1" Type="http://schemas.openxmlformats.org/officeDocument/2006/relationships/slideMaster" Target="../slideMasters/slideMaster18.xml"/><Relationship Id="rId5" Type="http://schemas.openxmlformats.org/officeDocument/2006/relationships/image" Target="../media/image30.png"/><Relationship Id="rId4" Type="http://schemas.openxmlformats.org/officeDocument/2006/relationships/image" Target="../media/image117.emf"/></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8.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9.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0.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30.pn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Master" Target="../slideMasters/slideMaster6.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6.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30.png"/><Relationship Id="rId2" Type="http://schemas.openxmlformats.org/officeDocument/2006/relationships/image" Target="../media/image45.png"/><Relationship Id="rId1" Type="http://schemas.openxmlformats.org/officeDocument/2006/relationships/slideMaster" Target="../slideMasters/slideMaster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7.xml"/><Relationship Id="rId4"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30.png"/><Relationship Id="rId2" Type="http://schemas.openxmlformats.org/officeDocument/2006/relationships/image" Target="../media/image49.png"/><Relationship Id="rId1" Type="http://schemas.openxmlformats.org/officeDocument/2006/relationships/slideMaster" Target="../slideMasters/slideMaster8.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8.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8.xml"/><Relationship Id="rId4" Type="http://schemas.openxmlformats.org/officeDocument/2006/relationships/image" Target="../media/image3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2.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30.png"/><Relationship Id="rId2" Type="http://schemas.openxmlformats.org/officeDocument/2006/relationships/image" Target="../media/image53.png"/><Relationship Id="rId1" Type="http://schemas.openxmlformats.org/officeDocument/2006/relationships/slideMaster" Target="../slideMasters/slideMaster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9.xml"/><Relationship Id="rId4"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30.png"/><Relationship Id="rId2" Type="http://schemas.openxmlformats.org/officeDocument/2006/relationships/image" Target="../media/image57.png"/><Relationship Id="rId1" Type="http://schemas.openxmlformats.org/officeDocument/2006/relationships/slideMaster" Target="../slideMasters/slideMaster10.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10.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10.xml"/><Relationship Id="rId4" Type="http://schemas.openxmlformats.org/officeDocument/2006/relationships/image" Target="../media/image3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png"/><Relationship Id="rId1" Type="http://schemas.openxmlformats.org/officeDocument/2006/relationships/slideMaster" Target="../slideMasters/slideMaster11.xml"/><Relationship Id="rId4" Type="http://schemas.openxmlformats.org/officeDocument/2006/relationships/image" Target="../media/image76.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Master" Target="../slideMasters/slideMaster12.xml"/><Relationship Id="rId5" Type="http://schemas.openxmlformats.org/officeDocument/2006/relationships/image" Target="../media/image30.png"/><Relationship Id="rId4" Type="http://schemas.openxmlformats.org/officeDocument/2006/relationships/image" Target="../media/image81.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3.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4.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Master" Target="../slideMasters/slideMaster13.xml"/><Relationship Id="rId5" Type="http://schemas.openxmlformats.org/officeDocument/2006/relationships/image" Target="../media/image30.png"/><Relationship Id="rId4" Type="http://schemas.openxmlformats.org/officeDocument/2006/relationships/image" Target="../media/image87.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8.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9.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0.pn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png"/><Relationship Id="rId1" Type="http://schemas.openxmlformats.org/officeDocument/2006/relationships/slideMaster" Target="../slideMasters/slideMaster14.xml"/><Relationship Id="rId5" Type="http://schemas.openxmlformats.org/officeDocument/2006/relationships/image" Target="../media/image30.png"/><Relationship Id="rId4" Type="http://schemas.openxmlformats.org/officeDocument/2006/relationships/image" Target="../media/image93.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4.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5.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6.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png"/><Relationship Id="rId1" Type="http://schemas.openxmlformats.org/officeDocument/2006/relationships/slideMaster" Target="../slideMasters/slideMaster15.xml"/><Relationship Id="rId5" Type="http://schemas.openxmlformats.org/officeDocument/2006/relationships/image" Target="../media/image30.png"/><Relationship Id="rId4" Type="http://schemas.openxmlformats.org/officeDocument/2006/relationships/image" Target="../media/image99.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0.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1.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2.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pic>
        <p:nvPicPr>
          <p:cNvPr id="2" name="Graphic 31">
            <a:extLst>
              <a:ext uri="{FF2B5EF4-FFF2-40B4-BE49-F238E27FC236}">
                <a16:creationId xmlns:a16="http://schemas.microsoft.com/office/drawing/2014/main" id="{5C8847F9-D2EB-6F20-A295-4FF698D344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9465656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3734393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54988840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214137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1">
            <a:extLst>
              <a:ext uri="{FF2B5EF4-FFF2-40B4-BE49-F238E27FC236}">
                <a16:creationId xmlns:a16="http://schemas.microsoft.com/office/drawing/2014/main" id="{2A02FDDF-39B0-4BEE-DB78-8468DCBC90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7088804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56992323"/>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image" Target="../media/image77.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12.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77.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13.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image" Target="../media/image77.png"/><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14.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77.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theme" Target="../theme/theme1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image" Target="../media/image77.png"/><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theme" Target="../theme/theme16.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77.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image" Target="../media/image77.png"/><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theme" Target="../theme/theme18.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5.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7.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9.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 id="2147483969" r:id="rId6"/>
    <p:sldLayoutId id="2147483970" r:id="rId7"/>
    <p:sldLayoutId id="2147483971" r:id="rId8"/>
    <p:sldLayoutId id="2147483972" r:id="rId9"/>
    <p:sldLayoutId id="214748397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p:txBody>
          <a:bodyPr>
            <a:normAutofit/>
          </a:bodyPr>
          <a:lstStyle/>
          <a:p>
            <a:r>
              <a:rPr lang="en-GB" dirty="0">
                <a:solidFill>
                  <a:srgbClr val="004050"/>
                </a:solidFill>
              </a:rPr>
              <a:t>Appendix 2 – </a:t>
            </a:r>
            <a:r>
              <a:rPr lang="en-GB" b="1" dirty="0">
                <a:solidFill>
                  <a:srgbClr val="004050"/>
                </a:solidFill>
              </a:rPr>
              <a:t>Advanced Regular Expressions</a:t>
            </a:r>
            <a:endParaRPr lang="en-US" dirty="0">
              <a:solidFill>
                <a:srgbClr val="004050"/>
              </a:solidFill>
              <a:latin typeface="Arial" charset="0"/>
              <a:cs typeface="Arial" charset="0"/>
            </a:endParaRPr>
          </a:p>
        </p:txBody>
      </p:sp>
      <p:sp>
        <p:nvSpPr>
          <p:cNvPr id="4099" name="Subtitle 2"/>
          <p:cNvSpPr>
            <a:spLocks noGrp="1"/>
          </p:cNvSpPr>
          <p:nvPr>
            <p:ph type="subTitle" idx="1"/>
          </p:nvPr>
        </p:nvSpPr>
        <p:spPr/>
        <p:txBody>
          <a:bodyPr/>
          <a:lstStyle/>
          <a:p>
            <a:endParaRPr lang="en-US" sz="2400" b="1" dirty="0">
              <a:solidFill>
                <a:srgbClr val="004050"/>
              </a:solidFill>
              <a:latin typeface="Arial" charset="0"/>
              <a:cs typeface="Arial" charset="0"/>
            </a:endParaRPr>
          </a:p>
        </p:txBody>
      </p:sp>
      <p:graphicFrame>
        <p:nvGraphicFramePr>
          <p:cNvPr id="2" name="Table 1">
            <a:extLst>
              <a:ext uri="{FF2B5EF4-FFF2-40B4-BE49-F238E27FC236}">
                <a16:creationId xmlns:a16="http://schemas.microsoft.com/office/drawing/2014/main" id="{764EF9C0-52F2-C738-D1C6-95155B25139A}"/>
              </a:ext>
            </a:extLst>
          </p:cNvPr>
          <p:cNvGraphicFramePr>
            <a:graphicFrameLocks noGrp="1"/>
          </p:cNvGraphicFramePr>
          <p:nvPr>
            <p:extLst>
              <p:ext uri="{D42A27DB-BD31-4B8C-83A1-F6EECF244321}">
                <p14:modId xmlns:p14="http://schemas.microsoft.com/office/powerpoint/2010/main" val="3147297867"/>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A2: Advanced Regular Expressions</a:t>
                      </a:r>
                      <a:endParaRPr lang="en-GB" sz="1800" baseline="0" dirty="0">
                        <a:solidFill>
                          <a:schemeClr val="tx1"/>
                        </a:solidFill>
                      </a:endParaRPr>
                    </a:p>
                  </a:txBody>
                  <a:tcPr>
                    <a:solidFill>
                      <a:srgbClr val="69CCAC"/>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A3: Multiprocessing and Multithreading</a:t>
                      </a:r>
                    </a:p>
                  </a:txBody>
                  <a:tcPr>
                    <a:solidFill>
                      <a:schemeClr val="accent5">
                        <a:lumMod val="60000"/>
                        <a:lumOff val="4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A4: PEP 8 Style Guide</a:t>
                      </a:r>
                    </a:p>
                  </a:txBody>
                  <a:tcPr>
                    <a:solidFill>
                      <a:schemeClr val="accent5">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3560435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574B3-4FDA-9D07-3EAA-6D2722AA83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135A0-8BF2-4E35-3AA4-F558BA6719A0}"/>
              </a:ext>
            </a:extLst>
          </p:cNvPr>
          <p:cNvSpPr>
            <a:spLocks noGrp="1"/>
          </p:cNvSpPr>
          <p:nvPr>
            <p:ph type="ctrTitle"/>
          </p:nvPr>
        </p:nvSpPr>
        <p:spPr/>
        <p:txBody>
          <a:bodyPr/>
          <a:lstStyle/>
          <a:p>
            <a:r>
              <a:rPr lang="en-GB" dirty="0"/>
              <a:t>Capturing Vs Non-Capturing Groups</a:t>
            </a:r>
          </a:p>
        </p:txBody>
      </p:sp>
      <p:sp>
        <p:nvSpPr>
          <p:cNvPr id="3" name="Text Placeholder 2">
            <a:extLst>
              <a:ext uri="{FF2B5EF4-FFF2-40B4-BE49-F238E27FC236}">
                <a16:creationId xmlns:a16="http://schemas.microsoft.com/office/drawing/2014/main" id="{544B46C2-5FBA-5C0F-56F3-AFD5E2067CB0}"/>
              </a:ext>
            </a:extLst>
          </p:cNvPr>
          <p:cNvSpPr>
            <a:spLocks noGrp="1"/>
          </p:cNvSpPr>
          <p:nvPr>
            <p:ph type="body" sz="quarter" idx="13"/>
          </p:nvPr>
        </p:nvSpPr>
        <p:spPr>
          <a:xfrm>
            <a:off x="443922" y="1733108"/>
            <a:ext cx="7176078" cy="4348715"/>
          </a:xfrm>
        </p:spPr>
        <p:txBody>
          <a:bodyPr/>
          <a:lstStyle/>
          <a:p>
            <a:r>
              <a:rPr lang="en-GB" b="1" dirty="0"/>
              <a:t>Capturing groups store matched text for later use:</a:t>
            </a:r>
          </a:p>
          <a:p>
            <a:pPr marL="285750" indent="-285750">
              <a:buFont typeface="Arial" panose="020B0604020202020204" pitchFamily="34" charset="0"/>
              <a:buChar char="•"/>
            </a:pPr>
            <a:r>
              <a:rPr lang="en-GB" dirty="0"/>
              <a:t>Introduced with parentheses ( ... )</a:t>
            </a:r>
          </a:p>
          <a:p>
            <a:pPr marL="285750" indent="-285750">
              <a:buFont typeface="Arial" panose="020B0604020202020204" pitchFamily="34" charset="0"/>
              <a:buChar char="•"/>
            </a:pPr>
            <a:r>
              <a:rPr lang="en-GB" dirty="0"/>
              <a:t>Adds slight run-time overhead to track captured values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b="1" dirty="0"/>
          </a:p>
          <a:p>
            <a:r>
              <a:rPr lang="en-GB" b="1" dirty="0"/>
              <a:t>Non-capturing groups do NOT store matches</a:t>
            </a:r>
          </a:p>
          <a:p>
            <a:pPr marL="285750" indent="-285750">
              <a:buFont typeface="Arial" panose="020B0604020202020204" pitchFamily="34" charset="0"/>
              <a:buChar char="•"/>
            </a:pPr>
            <a:r>
              <a:rPr lang="en-GB" dirty="0"/>
              <a:t>Introduced with (</a:t>
            </a:r>
            <a:r>
              <a:rPr lang="en-GB" b="1" dirty="0"/>
              <a:t>?:</a:t>
            </a:r>
            <a:r>
              <a:rPr lang="en-GB" dirty="0"/>
              <a:t> ... )</a:t>
            </a:r>
          </a:p>
          <a:p>
            <a:pPr marL="285750" indent="-285750">
              <a:buFont typeface="Arial" panose="020B0604020202020204" pitchFamily="34" charset="0"/>
              <a:buChar char="•"/>
            </a:pPr>
            <a:r>
              <a:rPr lang="en-GB" dirty="0"/>
              <a:t>Run faster and reduce memory overhead</a:t>
            </a:r>
          </a:p>
        </p:txBody>
      </p:sp>
      <p:sp>
        <p:nvSpPr>
          <p:cNvPr id="4" name="Slide Number Placeholder 3">
            <a:extLst>
              <a:ext uri="{FF2B5EF4-FFF2-40B4-BE49-F238E27FC236}">
                <a16:creationId xmlns:a16="http://schemas.microsoft.com/office/drawing/2014/main" id="{80CB5A38-FB64-E203-1583-7CE679291AEC}"/>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6" name="Rectangle 4">
            <a:extLst>
              <a:ext uri="{FF2B5EF4-FFF2-40B4-BE49-F238E27FC236}">
                <a16:creationId xmlns:a16="http://schemas.microsoft.com/office/drawing/2014/main" id="{B3B28E4E-E975-51DA-34F0-E7806004D7FF}"/>
              </a:ext>
            </a:extLst>
          </p:cNvPr>
          <p:cNvSpPr txBox="1">
            <a:spLocks noChangeArrowheads="1"/>
          </p:cNvSpPr>
          <p:nvPr/>
        </p:nvSpPr>
        <p:spPr bwMode="auto">
          <a:xfrm>
            <a:off x="835997" y="2847141"/>
            <a:ext cx="6926243"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drink = 'A bottle of Miller'</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pattern = 'A (</a:t>
            </a:r>
            <a:r>
              <a:rPr lang="en-GB" altLang="en-US" sz="1600" b="1" dirty="0" err="1">
                <a:solidFill>
                  <a:schemeClr val="bg1"/>
                </a:solidFill>
                <a:latin typeface="Consolas" panose="020B0609020204030204" pitchFamily="49" charset="0"/>
                <a:cs typeface="Consolas" panose="020B0609020204030204" pitchFamily="49" charset="0"/>
              </a:rPr>
              <a:t>glass|</a:t>
            </a:r>
            <a:r>
              <a:rPr lang="en-GB" altLang="en-US" sz="1600" dirty="0" err="1">
                <a:solidFill>
                  <a:schemeClr val="accent1"/>
                </a:solidFill>
                <a:latin typeface="Consolas" panose="020B0609020204030204" pitchFamily="49" charset="0"/>
                <a:cs typeface="Consolas" panose="020B0609020204030204" pitchFamily="49" charset="0"/>
              </a:rPr>
              <a:t>bottle</a:t>
            </a:r>
            <a:r>
              <a:rPr lang="en-GB" altLang="en-US" sz="1600" b="1" dirty="0" err="1">
                <a:solidFill>
                  <a:schemeClr val="bg1"/>
                </a:solidFill>
                <a:latin typeface="Consolas" panose="020B0609020204030204" pitchFamily="49" charset="0"/>
                <a:cs typeface="Consolas" panose="020B0609020204030204" pitchFamily="49" charset="0"/>
              </a:rPr>
              <a:t>|barrel</a:t>
            </a:r>
            <a:r>
              <a:rPr lang="en-GB" altLang="en-US" sz="1600" dirty="0">
                <a:solidFill>
                  <a:schemeClr val="bg1"/>
                </a:solidFill>
                <a:latin typeface="Consolas" panose="020B0609020204030204" pitchFamily="49" charset="0"/>
                <a:cs typeface="Consolas" panose="020B0609020204030204" pitchFamily="49" charset="0"/>
              </a:rPr>
              <a:t>) of (</a:t>
            </a:r>
            <a:r>
              <a:rPr lang="en-GB" altLang="en-US" sz="1600" b="1" dirty="0" err="1">
                <a:solidFill>
                  <a:schemeClr val="bg1"/>
                </a:solidFill>
                <a:latin typeface="Consolas" panose="020B0609020204030204" pitchFamily="49" charset="0"/>
                <a:cs typeface="Consolas" panose="020B0609020204030204" pitchFamily="49" charset="0"/>
              </a:rPr>
              <a:t>Bud|</a:t>
            </a:r>
            <a:r>
              <a:rPr lang="en-GB" altLang="en-US" sz="1600" b="1" dirty="0" err="1">
                <a:solidFill>
                  <a:schemeClr val="accent1"/>
                </a:solidFill>
                <a:latin typeface="Consolas" panose="020B0609020204030204" pitchFamily="49" charset="0"/>
                <a:cs typeface="Consolas" panose="020B0609020204030204" pitchFamily="49" charset="0"/>
              </a:rPr>
              <a:t>Miller</a:t>
            </a:r>
            <a:r>
              <a:rPr lang="en-GB" altLang="en-US" sz="1600" b="1" dirty="0" err="1">
                <a:solidFill>
                  <a:schemeClr val="bg1"/>
                </a:solidFill>
                <a:latin typeface="Consolas" panose="020B0609020204030204" pitchFamily="49" charset="0"/>
                <a:cs typeface="Consolas" panose="020B0609020204030204" pitchFamily="49" charset="0"/>
              </a:rPr>
              <a:t>|Coors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(pattern, drink)</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m: print(</a:t>
            </a:r>
            <a:r>
              <a:rPr lang="en-GB" altLang="en-US" sz="1600" b="1" dirty="0" err="1">
                <a:solidFill>
                  <a:schemeClr val="accent1"/>
                </a:solidFill>
                <a:latin typeface="Consolas" panose="020B0609020204030204" pitchFamily="49" charset="0"/>
                <a:cs typeface="Consolas" panose="020B0609020204030204" pitchFamily="49" charset="0"/>
              </a:rPr>
              <a:t>m.groups</a:t>
            </a:r>
            <a:r>
              <a:rPr lang="en-GB" altLang="en-US" sz="1600" b="1" dirty="0">
                <a:solidFill>
                  <a:schemeClr val="accent1"/>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8EECA8BB-4E47-BF0C-08BF-8586C113F866}"/>
              </a:ext>
            </a:extLst>
          </p:cNvPr>
          <p:cNvSpPr txBox="1"/>
          <p:nvPr/>
        </p:nvSpPr>
        <p:spPr>
          <a:xfrm>
            <a:off x="7762240" y="3841259"/>
            <a:ext cx="1950720" cy="369332"/>
          </a:xfrm>
          <a:prstGeom prst="rect">
            <a:avLst/>
          </a:prstGeom>
          <a:solidFill>
            <a:schemeClr val="bg1"/>
          </a:solidFill>
          <a:ln>
            <a:solidFill>
              <a:schemeClr val="tx1"/>
            </a:solidFill>
          </a:ln>
        </p:spPr>
        <p:txBody>
          <a:bodyPr wrap="square" rtlCol="0">
            <a:spAutoFit/>
          </a:bodyPr>
          <a:lstStyle/>
          <a:p>
            <a:r>
              <a:rPr lang="en-GB" dirty="0"/>
              <a:t>('bottle', 'Miller')</a:t>
            </a:r>
          </a:p>
        </p:txBody>
      </p:sp>
      <p:sp>
        <p:nvSpPr>
          <p:cNvPr id="5" name="Rectangle 4">
            <a:extLst>
              <a:ext uri="{FF2B5EF4-FFF2-40B4-BE49-F238E27FC236}">
                <a16:creationId xmlns:a16="http://schemas.microsoft.com/office/drawing/2014/main" id="{756AB5DF-C8B5-9319-C0BD-B86820A93418}"/>
              </a:ext>
            </a:extLst>
          </p:cNvPr>
          <p:cNvSpPr txBox="1">
            <a:spLocks noChangeArrowheads="1"/>
          </p:cNvSpPr>
          <p:nvPr/>
        </p:nvSpPr>
        <p:spPr bwMode="auto">
          <a:xfrm>
            <a:off x="835997" y="5296071"/>
            <a:ext cx="7088803"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drink = 'A bottle of Miller'</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pattern = 'A (</a:t>
            </a:r>
            <a:r>
              <a:rPr lang="en-GB" altLang="en-US" sz="1600" b="1" dirty="0">
                <a:solidFill>
                  <a:schemeClr val="accent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glass|bottle|barrel</a:t>
            </a:r>
            <a:r>
              <a:rPr lang="en-GB" altLang="en-US" sz="1600" dirty="0">
                <a:solidFill>
                  <a:schemeClr val="bg1"/>
                </a:solidFill>
                <a:latin typeface="Consolas" panose="020B0609020204030204" pitchFamily="49" charset="0"/>
                <a:cs typeface="Consolas" panose="020B0609020204030204" pitchFamily="49" charset="0"/>
              </a:rPr>
              <a:t>) of (</a:t>
            </a:r>
            <a:r>
              <a:rPr lang="en-GB" altLang="en-US" sz="1600" dirty="0">
                <a:solidFill>
                  <a:schemeClr val="accent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Bud|Miller|Coors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(pattern, drink)</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m: print(</a:t>
            </a:r>
            <a:r>
              <a:rPr lang="en-GB" altLang="en-US" sz="1600" dirty="0" err="1">
                <a:solidFill>
                  <a:schemeClr val="bg1"/>
                </a:solidFill>
                <a:latin typeface="Consolas" panose="020B0609020204030204" pitchFamily="49" charset="0"/>
                <a:cs typeface="Consolas" panose="020B0609020204030204" pitchFamily="49" charset="0"/>
              </a:rPr>
              <a:t>m.groups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D623E2A9-BCE5-6594-FD6B-1BDF6E8572E2}"/>
              </a:ext>
            </a:extLst>
          </p:cNvPr>
          <p:cNvSpPr txBox="1"/>
          <p:nvPr/>
        </p:nvSpPr>
        <p:spPr>
          <a:xfrm>
            <a:off x="7924800" y="6290189"/>
            <a:ext cx="518160" cy="369332"/>
          </a:xfrm>
          <a:prstGeom prst="rect">
            <a:avLst/>
          </a:prstGeom>
          <a:solidFill>
            <a:schemeClr val="bg1"/>
          </a:solidFill>
          <a:ln>
            <a:solidFill>
              <a:schemeClr val="tx1"/>
            </a:solidFill>
          </a:ln>
        </p:spPr>
        <p:txBody>
          <a:bodyPr wrap="square" rtlCol="0">
            <a:spAutoFit/>
          </a:bodyPr>
          <a:lstStyle/>
          <a:p>
            <a:r>
              <a:rPr lang="en-GB" dirty="0">
                <a:latin typeface="Courier New" panose="02070309020205020404" pitchFamily="49" charset="0"/>
              </a:rPr>
              <a:t>()</a:t>
            </a:r>
          </a:p>
        </p:txBody>
      </p:sp>
    </p:spTree>
    <p:extLst>
      <p:ext uri="{BB962C8B-B14F-4D97-AF65-F5344CB8AC3E}">
        <p14:creationId xmlns:p14="http://schemas.microsoft.com/office/powerpoint/2010/main" val="2319369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F8A20-6B66-9C56-4CC4-83654D2027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7576E-C8CF-46E6-5FE4-A3C347F72C56}"/>
              </a:ext>
            </a:extLst>
          </p:cNvPr>
          <p:cNvSpPr>
            <a:spLocks noGrp="1"/>
          </p:cNvSpPr>
          <p:nvPr>
            <p:ph type="ctrTitle"/>
          </p:nvPr>
        </p:nvSpPr>
        <p:spPr/>
        <p:txBody>
          <a:bodyPr/>
          <a:lstStyle/>
          <a:p>
            <a:r>
              <a:rPr lang="en-GB" dirty="0"/>
              <a:t>Additional </a:t>
            </a:r>
            <a:r>
              <a:rPr lang="en-GB" dirty="0" err="1"/>
              <a:t>MatchObject</a:t>
            </a:r>
            <a:r>
              <a:rPr lang="en-GB" dirty="0"/>
              <a:t> Methods</a:t>
            </a:r>
          </a:p>
        </p:txBody>
      </p:sp>
      <p:sp>
        <p:nvSpPr>
          <p:cNvPr id="3" name="Text Placeholder 2">
            <a:extLst>
              <a:ext uri="{FF2B5EF4-FFF2-40B4-BE49-F238E27FC236}">
                <a16:creationId xmlns:a16="http://schemas.microsoft.com/office/drawing/2014/main" id="{BB45EC5C-54BC-433D-4DB8-7D27640D5D57}"/>
              </a:ext>
            </a:extLst>
          </p:cNvPr>
          <p:cNvSpPr>
            <a:spLocks noGrp="1"/>
          </p:cNvSpPr>
          <p:nvPr>
            <p:ph type="body" sz="quarter" idx="13"/>
          </p:nvPr>
        </p:nvSpPr>
        <p:spPr>
          <a:xfrm>
            <a:off x="443922" y="1733108"/>
            <a:ext cx="7176078" cy="4348715"/>
          </a:xfrm>
        </p:spPr>
        <p:txBody>
          <a:bodyPr/>
          <a:lstStyle/>
          <a:p>
            <a:r>
              <a:rPr lang="en-GB" b="1" dirty="0"/>
              <a:t>start() – </a:t>
            </a:r>
            <a:r>
              <a:rPr lang="en-GB" dirty="0"/>
              <a:t>returns the starting index of each matched group</a:t>
            </a:r>
          </a:p>
          <a:p>
            <a:pPr marL="285750" indent="-285750">
              <a:buFont typeface="Arial" panose="020B0604020202020204" pitchFamily="34" charset="0"/>
              <a:buChar char="•"/>
            </a:pPr>
            <a:r>
              <a:rPr lang="en-GB" dirty="0"/>
              <a:t>The first element gives the start position of the first match</a:t>
            </a:r>
          </a:p>
          <a:p>
            <a:r>
              <a:rPr lang="en-GB" b="1" dirty="0"/>
              <a:t>end()</a:t>
            </a:r>
            <a:r>
              <a:rPr lang="en-GB" dirty="0"/>
              <a:t> – returns the ending index + 1 of each matched group</a:t>
            </a:r>
          </a:p>
          <a:p>
            <a:pPr marL="285750" indent="-285750">
              <a:buFont typeface="Arial" panose="020B0604020202020204" pitchFamily="34" charset="0"/>
              <a:buChar char="•"/>
            </a:pPr>
            <a:r>
              <a:rPr lang="en-GB" dirty="0"/>
              <a:t>The first element gives the end position +1 of the first match</a:t>
            </a:r>
          </a:p>
          <a:p>
            <a:r>
              <a:rPr lang="en-GB" b="1" dirty="0" err="1"/>
              <a:t>lastindex</a:t>
            </a:r>
            <a:r>
              <a:rPr lang="en-GB" dirty="0"/>
              <a:t> – gives the index number of the last matched group</a:t>
            </a:r>
          </a:p>
        </p:txBody>
      </p:sp>
      <p:sp>
        <p:nvSpPr>
          <p:cNvPr id="4" name="Slide Number Placeholder 3">
            <a:extLst>
              <a:ext uri="{FF2B5EF4-FFF2-40B4-BE49-F238E27FC236}">
                <a16:creationId xmlns:a16="http://schemas.microsoft.com/office/drawing/2014/main" id="{3494581B-F12B-87DF-4FC8-59FC5B329E9B}"/>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9" name="TextBox 8">
            <a:extLst>
              <a:ext uri="{FF2B5EF4-FFF2-40B4-BE49-F238E27FC236}">
                <a16:creationId xmlns:a16="http://schemas.microsoft.com/office/drawing/2014/main" id="{66E9646D-D68A-29F9-DE9D-2EFDB34CE2E0}"/>
              </a:ext>
            </a:extLst>
          </p:cNvPr>
          <p:cNvSpPr txBox="1"/>
          <p:nvPr/>
        </p:nvSpPr>
        <p:spPr>
          <a:xfrm>
            <a:off x="7447280" y="5251549"/>
            <a:ext cx="2428240" cy="923330"/>
          </a:xfrm>
          <a:prstGeom prst="rect">
            <a:avLst/>
          </a:prstGeom>
          <a:solidFill>
            <a:schemeClr val="bg1"/>
          </a:solidFill>
          <a:ln>
            <a:solidFill>
              <a:schemeClr val="tx1"/>
            </a:solidFill>
          </a:ln>
        </p:spPr>
        <p:txBody>
          <a:bodyPr wrap="square" rtlCol="0">
            <a:spAutoFit/>
          </a:bodyPr>
          <a:lstStyle/>
          <a:p>
            <a:r>
              <a:rPr lang="en-GB" dirty="0"/>
              <a:t>(</a:t>
            </a:r>
            <a:r>
              <a:rPr lang="en-GB" b="1" dirty="0">
                <a:solidFill>
                  <a:schemeClr val="accent1"/>
                </a:solidFill>
              </a:rPr>
              <a:t>'456</a:t>
            </a:r>
            <a:r>
              <a:rPr lang="en-GB" dirty="0"/>
              <a:t>', </a:t>
            </a:r>
            <a:r>
              <a:rPr lang="en-GB" b="1" dirty="0">
                <a:solidFill>
                  <a:schemeClr val="accent2"/>
                </a:solidFill>
              </a:rPr>
              <a:t>'first</a:t>
            </a:r>
            <a:r>
              <a:rPr lang="en-GB" dirty="0"/>
              <a:t>', </a:t>
            </a:r>
            <a:r>
              <a:rPr lang="en-GB" b="1" dirty="0">
                <a:solidFill>
                  <a:schemeClr val="accent3"/>
                </a:solidFill>
              </a:rPr>
              <a:t>'3456</a:t>
            </a:r>
            <a:r>
              <a:rPr lang="en-GB" dirty="0"/>
              <a:t>')</a:t>
            </a:r>
          </a:p>
          <a:p>
            <a:r>
              <a:rPr lang="en-GB" dirty="0"/>
              <a:t>[</a:t>
            </a:r>
            <a:r>
              <a:rPr lang="en-GB" b="1" dirty="0">
                <a:solidFill>
                  <a:schemeClr val="accent4"/>
                </a:solidFill>
              </a:rPr>
              <a:t>2</a:t>
            </a:r>
            <a:r>
              <a:rPr lang="en-GB" dirty="0"/>
              <a:t>, </a:t>
            </a:r>
            <a:r>
              <a:rPr lang="en-GB" b="1" dirty="0">
                <a:solidFill>
                  <a:schemeClr val="accent4"/>
                </a:solidFill>
              </a:rPr>
              <a:t>6</a:t>
            </a:r>
            <a:r>
              <a:rPr lang="en-GB" dirty="0"/>
              <a:t>, </a:t>
            </a:r>
            <a:r>
              <a:rPr lang="en-GB" b="1" dirty="0">
                <a:solidFill>
                  <a:schemeClr val="accent4"/>
                </a:solidFill>
              </a:rPr>
              <a:t>12</a:t>
            </a:r>
            <a:r>
              <a:rPr lang="en-GB" dirty="0"/>
              <a:t>]</a:t>
            </a:r>
          </a:p>
          <a:p>
            <a:r>
              <a:rPr lang="en-GB" dirty="0"/>
              <a:t>[</a:t>
            </a:r>
            <a:r>
              <a:rPr lang="en-GB" b="1" dirty="0">
                <a:solidFill>
                  <a:schemeClr val="accent5"/>
                </a:solidFill>
              </a:rPr>
              <a:t>5</a:t>
            </a:r>
            <a:r>
              <a:rPr lang="en-GB" dirty="0"/>
              <a:t>, </a:t>
            </a:r>
            <a:r>
              <a:rPr lang="en-GB" b="1" dirty="0">
                <a:solidFill>
                  <a:schemeClr val="accent5"/>
                </a:solidFill>
              </a:rPr>
              <a:t>11</a:t>
            </a:r>
            <a:r>
              <a:rPr lang="en-GB" dirty="0"/>
              <a:t>, </a:t>
            </a:r>
            <a:r>
              <a:rPr lang="en-GB" b="1" dirty="0">
                <a:solidFill>
                  <a:schemeClr val="accent5"/>
                </a:solidFill>
              </a:rPr>
              <a:t>16</a:t>
            </a:r>
            <a:r>
              <a:rPr lang="en-GB" dirty="0"/>
              <a:t>]</a:t>
            </a:r>
          </a:p>
        </p:txBody>
      </p:sp>
      <p:sp>
        <p:nvSpPr>
          <p:cNvPr id="5" name="Rectangle 4">
            <a:extLst>
              <a:ext uri="{FF2B5EF4-FFF2-40B4-BE49-F238E27FC236}">
                <a16:creationId xmlns:a16="http://schemas.microsoft.com/office/drawing/2014/main" id="{E3B2E612-D5D8-064F-1677-C30DE2EF8BF6}"/>
              </a:ext>
            </a:extLst>
          </p:cNvPr>
          <p:cNvSpPr txBox="1">
            <a:spLocks noChangeArrowheads="1"/>
          </p:cNvSpPr>
          <p:nvPr/>
        </p:nvSpPr>
        <p:spPr bwMode="auto">
          <a:xfrm>
            <a:off x="835997" y="3761911"/>
            <a:ext cx="6611283"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01</a:t>
            </a:r>
            <a:r>
              <a:rPr lang="en-GB" altLang="en-US" sz="1600" b="1" dirty="0">
                <a:solidFill>
                  <a:schemeClr val="accent4"/>
                </a:solidFill>
                <a:latin typeface="Consolas" panose="020B0609020204030204" pitchFamily="49" charset="0"/>
                <a:cs typeface="Consolas" panose="020B0609020204030204" pitchFamily="49" charset="0"/>
              </a:rPr>
              <a:t>2</a:t>
            </a:r>
            <a:r>
              <a:rPr lang="en-GB" altLang="en-US" sz="1600" dirty="0">
                <a:solidFill>
                  <a:schemeClr val="bg1"/>
                </a:solidFill>
                <a:latin typeface="Consolas" panose="020B0609020204030204" pitchFamily="49" charset="0"/>
                <a:cs typeface="Consolas" panose="020B0609020204030204" pitchFamily="49" charset="0"/>
              </a:rPr>
              <a:t>34</a:t>
            </a:r>
            <a:r>
              <a:rPr lang="en-GB" altLang="en-US" sz="1600" b="1" dirty="0">
                <a:solidFill>
                  <a:schemeClr val="accent5"/>
                </a:solidFill>
                <a:latin typeface="Consolas" panose="020B0609020204030204" pitchFamily="49" charset="0"/>
                <a:cs typeface="Consolas" panose="020B0609020204030204" pitchFamily="49" charset="0"/>
              </a:rPr>
              <a:t>5</a:t>
            </a:r>
            <a:r>
              <a:rPr lang="en-GB" altLang="en-US" sz="1600" b="1" dirty="0">
                <a:solidFill>
                  <a:schemeClr val="accent4"/>
                </a:solidFill>
                <a:latin typeface="Consolas" panose="020B0609020204030204" pitchFamily="49" charset="0"/>
                <a:cs typeface="Consolas" panose="020B0609020204030204" pitchFamily="49" charset="0"/>
              </a:rPr>
              <a:t>6</a:t>
            </a:r>
            <a:r>
              <a:rPr lang="en-GB" altLang="en-US" sz="1600" dirty="0">
                <a:solidFill>
                  <a:schemeClr val="bg1"/>
                </a:solidFill>
                <a:latin typeface="Consolas" panose="020B0609020204030204" pitchFamily="49" charset="0"/>
                <a:cs typeface="Consolas" panose="020B0609020204030204" pitchFamily="49" charset="0"/>
              </a:rPr>
              <a:t>7890</a:t>
            </a:r>
            <a:r>
              <a:rPr lang="en-GB" altLang="en-US" sz="1600" b="1" dirty="0">
                <a:solidFill>
                  <a:schemeClr val="accent5"/>
                </a:solidFill>
                <a:latin typeface="Consolas" panose="020B0609020204030204" pitchFamily="49" charset="0"/>
                <a:cs typeface="Consolas" panose="020B0609020204030204" pitchFamily="49" charset="0"/>
              </a:rPr>
              <a:t>1</a:t>
            </a:r>
            <a:r>
              <a:rPr lang="en-GB" altLang="en-US" sz="1600" dirty="0">
                <a:solidFill>
                  <a:schemeClr val="accent4"/>
                </a:solidFill>
                <a:latin typeface="Consolas" panose="020B0609020204030204" pitchFamily="49" charset="0"/>
                <a:cs typeface="Consolas" panose="020B0609020204030204" pitchFamily="49" charset="0"/>
              </a:rPr>
              <a:t>2</a:t>
            </a:r>
            <a:r>
              <a:rPr lang="en-GB" altLang="en-US" sz="1600" dirty="0">
                <a:solidFill>
                  <a:schemeClr val="bg1"/>
                </a:solidFill>
                <a:latin typeface="Consolas" panose="020B0609020204030204" pitchFamily="49" charset="0"/>
                <a:cs typeface="Consolas" panose="020B0609020204030204" pitchFamily="49" charset="0"/>
              </a:rPr>
              <a:t>345</a:t>
            </a:r>
            <a:r>
              <a:rPr lang="en-GB" altLang="en-US" sz="1600" b="1" dirty="0">
                <a:solidFill>
                  <a:schemeClr val="accent5"/>
                </a:solidFill>
                <a:latin typeface="Consolas" panose="020B0609020204030204" pitchFamily="49" charset="0"/>
                <a:cs typeface="Consolas" panose="020B0609020204030204" pitchFamily="49" charset="0"/>
              </a:rPr>
              <a:t>6</a:t>
            </a:r>
            <a:r>
              <a:rPr lang="en-GB" altLang="en-US" sz="1600" dirty="0">
                <a:solidFill>
                  <a:schemeClr val="bg1"/>
                </a:solidFill>
                <a:latin typeface="Consolas" panose="020B0609020204030204" pitchFamily="49" charset="0"/>
                <a:cs typeface="Consolas" panose="020B0609020204030204" pitchFamily="49" charset="0"/>
              </a:rPr>
              <a:t>78901234567890123456789012345</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txt = '2 </a:t>
            </a:r>
            <a:r>
              <a:rPr lang="en-GB" altLang="en-US" sz="1600" b="1" dirty="0">
                <a:solidFill>
                  <a:schemeClr val="accent1"/>
                </a:solidFill>
                <a:latin typeface="Consolas" panose="020B0609020204030204" pitchFamily="49" charset="0"/>
                <a:cs typeface="Consolas" panose="020B0609020204030204" pitchFamily="49" charset="0"/>
              </a:rPr>
              <a:t>456</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first</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3"/>
                </a:solidFill>
                <a:latin typeface="Consolas" panose="020B0609020204030204" pitchFamily="49" charset="0"/>
                <a:cs typeface="Consolas" panose="020B0609020204030204" pitchFamily="49" charset="0"/>
              </a:rPr>
              <a:t>3456</a:t>
            </a:r>
            <a:r>
              <a:rPr lang="en-GB" altLang="en-US" sz="1600" dirty="0">
                <a:solidFill>
                  <a:schemeClr val="bg1"/>
                </a:solidFill>
                <a:latin typeface="Consolas" panose="020B0609020204030204" pitchFamily="49" charset="0"/>
                <a:cs typeface="Consolas" panose="020B0609020204030204" pitchFamily="49" charset="0"/>
              </a:rPr>
              <a:t> second third 98765 fourth 123'</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b="1" dirty="0">
                <a:solidFill>
                  <a:schemeClr val="accent1"/>
                </a:solidFill>
                <a:latin typeface="Consolas" panose="020B0609020204030204" pitchFamily="49" charset="0"/>
                <a:cs typeface="Consolas" panose="020B0609020204030204" pitchFamily="49" charset="0"/>
              </a:rPr>
              <a:t>\d+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[a-z]+</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3"/>
                </a:solidFill>
                <a:latin typeface="Consolas" panose="020B0609020204030204" pitchFamily="49" charset="0"/>
                <a:cs typeface="Consolas" panose="020B0609020204030204" pitchFamily="49" charset="0"/>
              </a:rPr>
              <a:t>\d+</a:t>
            </a:r>
            <a:r>
              <a:rPr lang="en-GB" altLang="en-US" sz="1600" dirty="0">
                <a:solidFill>
                  <a:schemeClr val="bg1"/>
                </a:solidFill>
                <a:latin typeface="Consolas" panose="020B0609020204030204" pitchFamily="49" charset="0"/>
                <a:cs typeface="Consolas" panose="020B0609020204030204" pitchFamily="49" charset="0"/>
              </a:rPr>
              <a:t>)',txt)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a:t>
            </a:r>
            <a:r>
              <a:rPr lang="en-GB" altLang="en-US" sz="1600" b="1" dirty="0" err="1">
                <a:solidFill>
                  <a:schemeClr val="accent1"/>
                </a:solidFill>
                <a:latin typeface="Consolas" panose="020B0609020204030204" pitchFamily="49" charset="0"/>
                <a:cs typeface="Consolas" panose="020B0609020204030204" pitchFamily="49" charset="0"/>
              </a:rPr>
              <a:t>groups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a:t>
            </a:r>
            <a:r>
              <a:rPr lang="en-GB" altLang="en-US" sz="1600" dirty="0" err="1">
                <a:solidFill>
                  <a:schemeClr val="accent4"/>
                </a:solidFill>
                <a:latin typeface="Consolas" panose="020B0609020204030204" pitchFamily="49" charset="0"/>
                <a:cs typeface="Consolas" panose="020B0609020204030204" pitchFamily="49" charset="0"/>
              </a:rPr>
              <a:t>start</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for </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in range(1, m.lastindex+1)])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a:t>
            </a:r>
            <a:r>
              <a:rPr lang="en-GB" altLang="en-US" sz="1600" b="1" dirty="0" err="1">
                <a:solidFill>
                  <a:schemeClr val="accent5"/>
                </a:solidFill>
                <a:latin typeface="Consolas" panose="020B0609020204030204" pitchFamily="49" charset="0"/>
                <a:cs typeface="Consolas" panose="020B0609020204030204" pitchFamily="49" charset="0"/>
              </a:rPr>
              <a:t>end</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for </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in range(1, m.lastindex+1)])</a:t>
            </a:r>
          </a:p>
        </p:txBody>
      </p:sp>
    </p:spTree>
    <p:extLst>
      <p:ext uri="{BB962C8B-B14F-4D97-AF65-F5344CB8AC3E}">
        <p14:creationId xmlns:p14="http://schemas.microsoft.com/office/powerpoint/2010/main" val="2948920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9E857-68B6-DC96-F58C-7B17849929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32366A-4A21-A145-7A2D-2654C63AF74A}"/>
              </a:ext>
            </a:extLst>
          </p:cNvPr>
          <p:cNvSpPr>
            <a:spLocks noGrp="1"/>
          </p:cNvSpPr>
          <p:nvPr>
            <p:ph type="ctrTitle"/>
          </p:nvPr>
        </p:nvSpPr>
        <p:spPr/>
        <p:txBody>
          <a:bodyPr/>
          <a:lstStyle/>
          <a:p>
            <a:r>
              <a:rPr lang="en-GB" dirty="0"/>
              <a:t>Using Named Capture Groups</a:t>
            </a:r>
          </a:p>
        </p:txBody>
      </p:sp>
      <p:sp>
        <p:nvSpPr>
          <p:cNvPr id="3" name="Text Placeholder 2">
            <a:extLst>
              <a:ext uri="{FF2B5EF4-FFF2-40B4-BE49-F238E27FC236}">
                <a16:creationId xmlns:a16="http://schemas.microsoft.com/office/drawing/2014/main" id="{EB334A5B-865C-E7C0-1FB3-DD3E7E8AC0E0}"/>
              </a:ext>
            </a:extLst>
          </p:cNvPr>
          <p:cNvSpPr>
            <a:spLocks noGrp="1"/>
          </p:cNvSpPr>
          <p:nvPr>
            <p:ph type="body" sz="quarter" idx="13"/>
          </p:nvPr>
        </p:nvSpPr>
        <p:spPr>
          <a:xfrm>
            <a:off x="443922" y="1733108"/>
            <a:ext cx="7343718" cy="4348715"/>
          </a:xfrm>
        </p:spPr>
        <p:txBody>
          <a:bodyPr/>
          <a:lstStyle/>
          <a:p>
            <a:r>
              <a:rPr lang="en-GB" b="1" dirty="0"/>
              <a:t>Assign names to capture groups for clearer, more readable patterns</a:t>
            </a:r>
          </a:p>
          <a:p>
            <a:pPr marL="285750" indent="-285750">
              <a:buFont typeface="Arial" panose="020B0604020202020204" pitchFamily="34" charset="0"/>
              <a:buChar char="•"/>
            </a:pPr>
            <a:r>
              <a:rPr lang="en-GB" dirty="0"/>
              <a:t>Syntax: (</a:t>
            </a:r>
            <a:r>
              <a:rPr lang="en-GB" b="1" dirty="0">
                <a:solidFill>
                  <a:schemeClr val="accent1"/>
                </a:solidFill>
              </a:rPr>
              <a:t>?P</a:t>
            </a:r>
            <a:r>
              <a:rPr lang="en-GB" dirty="0"/>
              <a:t>&lt;name&gt;pattern)</a:t>
            </a:r>
          </a:p>
          <a:p>
            <a:r>
              <a:rPr lang="en-GB" b="1" dirty="0"/>
              <a:t>Retrieve</a:t>
            </a:r>
            <a:r>
              <a:rPr lang="en-GB" dirty="0"/>
              <a:t> captured names and values with </a:t>
            </a:r>
            <a:r>
              <a:rPr lang="en-GB" b="1" dirty="0" err="1"/>
              <a:t>m.groupdict</a:t>
            </a:r>
            <a:r>
              <a:rPr lang="en-GB" b="1" dirty="0"/>
              <a:t>()</a:t>
            </a:r>
          </a:p>
        </p:txBody>
      </p:sp>
      <p:sp>
        <p:nvSpPr>
          <p:cNvPr id="4" name="Slide Number Placeholder 3">
            <a:extLst>
              <a:ext uri="{FF2B5EF4-FFF2-40B4-BE49-F238E27FC236}">
                <a16:creationId xmlns:a16="http://schemas.microsoft.com/office/drawing/2014/main" id="{0745BB8F-3CF8-7314-083F-0C998AEC058E}"/>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
        <p:nvSpPr>
          <p:cNvPr id="9" name="TextBox 8">
            <a:extLst>
              <a:ext uri="{FF2B5EF4-FFF2-40B4-BE49-F238E27FC236}">
                <a16:creationId xmlns:a16="http://schemas.microsoft.com/office/drawing/2014/main" id="{2D9F489E-2E6D-0971-9600-65CFF5F7E2E0}"/>
              </a:ext>
            </a:extLst>
          </p:cNvPr>
          <p:cNvSpPr txBox="1"/>
          <p:nvPr/>
        </p:nvSpPr>
        <p:spPr>
          <a:xfrm>
            <a:off x="4579620" y="5683496"/>
            <a:ext cx="5090160" cy="369332"/>
          </a:xfrm>
          <a:prstGeom prst="rect">
            <a:avLst/>
          </a:prstGeom>
          <a:solidFill>
            <a:schemeClr val="bg1"/>
          </a:solidFill>
          <a:ln>
            <a:solidFill>
              <a:schemeClr val="tx1"/>
            </a:solidFill>
          </a:ln>
        </p:spPr>
        <p:txBody>
          <a:bodyPr wrap="square" rtlCol="0">
            <a:spAutoFit/>
          </a:bodyPr>
          <a:lstStyle/>
          <a:p>
            <a:r>
              <a:rPr lang="en-GB"/>
              <a:t>/home/stuff (/dev/sd3d) has 52176 (57%) free</a:t>
            </a:r>
            <a:endParaRPr lang="en-GB" dirty="0"/>
          </a:p>
        </p:txBody>
      </p:sp>
      <p:sp>
        <p:nvSpPr>
          <p:cNvPr id="5" name="Rectangle 4">
            <a:extLst>
              <a:ext uri="{FF2B5EF4-FFF2-40B4-BE49-F238E27FC236}">
                <a16:creationId xmlns:a16="http://schemas.microsoft.com/office/drawing/2014/main" id="{7119F8FC-76F6-774A-9C0F-596B00BC2EAE}"/>
              </a:ext>
            </a:extLst>
          </p:cNvPr>
          <p:cNvSpPr txBox="1">
            <a:spLocks noChangeArrowheads="1"/>
          </p:cNvSpPr>
          <p:nvPr/>
        </p:nvSpPr>
        <p:spPr bwMode="auto">
          <a:xfrm>
            <a:off x="835997" y="2916091"/>
            <a:ext cx="8833783" cy="276280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df</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b="1" dirty="0">
                <a:solidFill>
                  <a:schemeClr val="accent2"/>
                </a:solidFill>
                <a:latin typeface="Consolas" panose="020B0609020204030204" pitchFamily="49" charset="0"/>
                <a:cs typeface="Consolas" panose="020B0609020204030204" pitchFamily="49" charset="0"/>
              </a:rPr>
              <a:t>/dev/sd3d</a:t>
            </a:r>
            <a:r>
              <a:rPr lang="en-GB" altLang="en-US" sz="1600" dirty="0">
                <a:solidFill>
                  <a:schemeClr val="bg1"/>
                </a:solidFill>
                <a:latin typeface="Consolas" panose="020B0609020204030204" pitchFamily="49" charset="0"/>
                <a:cs typeface="Consolas" panose="020B0609020204030204" pitchFamily="49" charset="0"/>
              </a:rPr>
              <a:t>  135398  69683  </a:t>
            </a:r>
            <a:r>
              <a:rPr lang="en-GB" altLang="en-US" sz="1600" b="1" dirty="0">
                <a:solidFill>
                  <a:schemeClr val="accent3"/>
                </a:solidFill>
                <a:latin typeface="Consolas" panose="020B0609020204030204" pitchFamily="49" charset="0"/>
                <a:cs typeface="Consolas" panose="020B0609020204030204" pitchFamily="49" charset="0"/>
              </a:rPr>
              <a:t>52176</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4"/>
                </a:solidFill>
                <a:latin typeface="Consolas" panose="020B0609020204030204" pitchFamily="49" charset="0"/>
                <a:cs typeface="Consolas" panose="020B0609020204030204" pitchFamily="49" charset="0"/>
              </a:rPr>
              <a:t>57</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5"/>
                </a:solidFill>
                <a:latin typeface="Consolas" panose="020B0609020204030204" pitchFamily="49" charset="0"/>
                <a:cs typeface="Consolas" panose="020B0609020204030204" pitchFamily="49" charset="0"/>
              </a:rPr>
              <a:t>/home/stuff</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1"/>
                </a:solidFill>
                <a:latin typeface="Consolas" panose="020B0609020204030204" pitchFamily="49" charset="0"/>
                <a:cs typeface="Consolas" panose="020B0609020204030204" pitchFamily="49" charset="0"/>
              </a:rPr>
              <a:t>?P</a:t>
            </a:r>
            <a:r>
              <a:rPr lang="en-GB" altLang="en-US" sz="1600" dirty="0">
                <a:solidFill>
                  <a:schemeClr val="bg1"/>
                </a:solidFill>
                <a:latin typeface="Consolas" panose="020B0609020204030204" pitchFamily="49" charset="0"/>
                <a:cs typeface="Consolas" panose="020B0609020204030204" pitchFamily="49" charset="0"/>
              </a:rPr>
              <a:t>&lt;</a:t>
            </a:r>
            <a:r>
              <a:rPr lang="en-GB" altLang="en-US" sz="1600" b="1" dirty="0">
                <a:solidFill>
                  <a:schemeClr val="accent2"/>
                </a:solidFill>
                <a:latin typeface="Consolas" panose="020B0609020204030204" pitchFamily="49" charset="0"/>
                <a:cs typeface="Consolas" panose="020B0609020204030204" pitchFamily="49" charset="0"/>
              </a:rPr>
              <a:t>fs</a:t>
            </a:r>
            <a:r>
              <a:rPr lang="en-GB" altLang="en-US" sz="1600" dirty="0">
                <a:solidFill>
                  <a:schemeClr val="bg1"/>
                </a:solidFill>
                <a:latin typeface="Consolas" panose="020B0609020204030204" pitchFamily="49" charset="0"/>
                <a:cs typeface="Consolas" panose="020B0609020204030204" pitchFamily="49" charset="0"/>
              </a:rPr>
              <a:t>&gt;\S+)   \s+ (?:\d+)       \s+(?:\d+)  \s+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1"/>
                </a:solidFill>
                <a:latin typeface="Consolas" panose="020B0609020204030204" pitchFamily="49" charset="0"/>
                <a:cs typeface="Consolas" panose="020B0609020204030204" pitchFamily="49" charset="0"/>
              </a:rPr>
              <a:t>?P</a:t>
            </a:r>
            <a:r>
              <a:rPr lang="en-GB" altLang="en-US" sz="1600" dirty="0">
                <a:solidFill>
                  <a:schemeClr val="bg1"/>
                </a:solidFill>
                <a:latin typeface="Consolas" panose="020B0609020204030204" pitchFamily="49" charset="0"/>
                <a:cs typeface="Consolas" panose="020B0609020204030204" pitchFamily="49" charset="0"/>
              </a:rPr>
              <a:t>&lt;</a:t>
            </a:r>
            <a:r>
              <a:rPr lang="en-GB" altLang="en-US" sz="1600" b="1" dirty="0">
                <a:solidFill>
                  <a:schemeClr val="accent3"/>
                </a:solidFill>
                <a:latin typeface="Consolas" panose="020B0609020204030204" pitchFamily="49" charset="0"/>
                <a:cs typeface="Consolas" panose="020B0609020204030204" pitchFamily="49" charset="0"/>
              </a:rPr>
              <a:t>avail</a:t>
            </a:r>
            <a:r>
              <a:rPr lang="en-GB" altLang="en-US" sz="1600" dirty="0">
                <a:solidFill>
                  <a:schemeClr val="bg1"/>
                </a:solidFill>
                <a:latin typeface="Consolas" panose="020B0609020204030204" pitchFamily="49" charset="0"/>
                <a:cs typeface="Consolas" panose="020B0609020204030204" pitchFamily="49" charset="0"/>
              </a:rPr>
              <a:t>&gt;\d+)\s+ (</a:t>
            </a:r>
            <a:r>
              <a:rPr lang="en-GB" altLang="en-US" sz="1600" b="1" dirty="0">
                <a:solidFill>
                  <a:schemeClr val="accent1"/>
                </a:solidFill>
                <a:latin typeface="Consolas" panose="020B0609020204030204" pitchFamily="49" charset="0"/>
                <a:cs typeface="Consolas" panose="020B0609020204030204" pitchFamily="49" charset="0"/>
              </a:rPr>
              <a:t>?P</a:t>
            </a:r>
            <a:r>
              <a:rPr lang="en-GB" altLang="en-US" sz="1600" dirty="0">
                <a:solidFill>
                  <a:schemeClr val="bg1"/>
                </a:solidFill>
                <a:latin typeface="Consolas" panose="020B0609020204030204" pitchFamily="49" charset="0"/>
                <a:cs typeface="Consolas" panose="020B0609020204030204" pitchFamily="49" charset="0"/>
              </a:rPr>
              <a:t>&lt;</a:t>
            </a:r>
            <a:r>
              <a:rPr lang="en-GB" altLang="en-US" sz="1600" b="1" dirty="0">
                <a:solidFill>
                  <a:schemeClr val="accent4"/>
                </a:solidFill>
                <a:latin typeface="Consolas" panose="020B0609020204030204" pitchFamily="49" charset="0"/>
                <a:cs typeface="Consolas" panose="020B0609020204030204" pitchFamily="49" charset="0"/>
              </a:rPr>
              <a:t>cap</a:t>
            </a:r>
            <a:r>
              <a:rPr lang="en-GB" altLang="en-US" sz="1600" dirty="0">
                <a:solidFill>
                  <a:schemeClr val="bg1"/>
                </a:solidFill>
                <a:latin typeface="Consolas" panose="020B0609020204030204" pitchFamily="49" charset="0"/>
                <a:cs typeface="Consolas" panose="020B0609020204030204" pitchFamily="49" charset="0"/>
              </a:rPr>
              <a:t>&gt;\d+)% \s+(</a:t>
            </a:r>
            <a:r>
              <a:rPr lang="en-GB" altLang="en-US" sz="1600" b="1" dirty="0">
                <a:solidFill>
                  <a:schemeClr val="accent1"/>
                </a:solidFill>
                <a:latin typeface="Consolas" panose="020B0609020204030204" pitchFamily="49" charset="0"/>
                <a:cs typeface="Consolas" panose="020B0609020204030204" pitchFamily="49" charset="0"/>
              </a:rPr>
              <a:t>?P</a:t>
            </a:r>
            <a:r>
              <a:rPr lang="en-GB" altLang="en-US" sz="1600" dirty="0">
                <a:solidFill>
                  <a:schemeClr val="bg1"/>
                </a:solidFill>
                <a:latin typeface="Consolas" panose="020B0609020204030204" pitchFamily="49" charset="0"/>
                <a:cs typeface="Consolas" panose="020B0609020204030204" pitchFamily="49" charset="0"/>
              </a:rPr>
              <a:t>&lt;</a:t>
            </a:r>
            <a:r>
              <a:rPr lang="en-GB" altLang="en-US" sz="1600" b="1" dirty="0" err="1">
                <a:solidFill>
                  <a:schemeClr val="accent5"/>
                </a:solidFill>
                <a:latin typeface="Consolas" panose="020B0609020204030204" pitchFamily="49" charset="0"/>
                <a:cs typeface="Consolas" panose="020B0609020204030204" pitchFamily="49" charset="0"/>
              </a:rPr>
              <a:t>mnt</a:t>
            </a:r>
            <a:r>
              <a:rPr lang="en-GB" altLang="en-US" sz="1600" dirty="0">
                <a:solidFill>
                  <a:schemeClr val="bg1"/>
                </a:solidFill>
                <a:latin typeface="Consolas" panose="020B0609020204030204" pitchFamily="49" charset="0"/>
                <a:cs typeface="Consolas" panose="020B0609020204030204" pitchFamily="49" charset="0"/>
              </a:rPr>
              <a:t>&gt; \S+)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df</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re.X</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gd</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m.groupdict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print(f"{</a:t>
            </a:r>
            <a:r>
              <a:rPr lang="en-GB" altLang="en-US" sz="1600" dirty="0" err="1">
                <a:solidFill>
                  <a:schemeClr val="bg1"/>
                </a:solidFill>
                <a:latin typeface="Consolas" panose="020B0609020204030204" pitchFamily="49" charset="0"/>
                <a:cs typeface="Consolas" panose="020B0609020204030204" pitchFamily="49" charset="0"/>
              </a:rPr>
              <a:t>gd</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5"/>
                </a:solidFill>
                <a:latin typeface="Consolas" panose="020B0609020204030204" pitchFamily="49" charset="0"/>
                <a:cs typeface="Consolas" panose="020B0609020204030204" pitchFamily="49" charset="0"/>
              </a:rPr>
              <a:t>'</a:t>
            </a:r>
            <a:r>
              <a:rPr lang="en-GB" altLang="en-US" sz="1600" b="1" dirty="0" err="1">
                <a:solidFill>
                  <a:schemeClr val="accent5"/>
                </a:solidFill>
                <a:latin typeface="Consolas" panose="020B0609020204030204" pitchFamily="49" charset="0"/>
                <a:cs typeface="Consolas" panose="020B0609020204030204" pitchFamily="49" charset="0"/>
              </a:rPr>
              <a:t>mnt</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gd</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b="1" dirty="0" err="1">
                <a:solidFill>
                  <a:schemeClr val="accent2"/>
                </a:solidFill>
                <a:latin typeface="Consolas" panose="020B0609020204030204" pitchFamily="49" charset="0"/>
                <a:cs typeface="Consolas" panose="020B0609020204030204" pitchFamily="49" charset="0"/>
              </a:rPr>
              <a:t>fs</a:t>
            </a:r>
            <a:r>
              <a:rPr lang="en-GB" altLang="en-US" sz="1600" dirty="0" err="1">
                <a:solidFill>
                  <a:schemeClr val="bg1"/>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has {</a:t>
            </a:r>
            <a:r>
              <a:rPr lang="en-GB" altLang="en-US" sz="1600" dirty="0" err="1">
                <a:solidFill>
                  <a:schemeClr val="bg1"/>
                </a:solidFill>
                <a:latin typeface="Consolas" panose="020B0609020204030204" pitchFamily="49" charset="0"/>
                <a:cs typeface="Consolas" panose="020B0609020204030204" pitchFamily="49" charset="0"/>
              </a:rPr>
              <a:t>gd</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3"/>
                </a:solidFill>
                <a:latin typeface="Consolas" panose="020B0609020204030204" pitchFamily="49" charset="0"/>
                <a:cs typeface="Consolas" panose="020B0609020204030204" pitchFamily="49" charset="0"/>
              </a:rPr>
              <a:t>'avail</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gd</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4"/>
                </a:solidFill>
                <a:latin typeface="Consolas" panose="020B0609020204030204" pitchFamily="49" charset="0"/>
                <a:cs typeface="Consolas" panose="020B0609020204030204" pitchFamily="49" charset="0"/>
              </a:rPr>
              <a:t>'cap</a:t>
            </a:r>
            <a:r>
              <a:rPr lang="en-GB" altLang="en-US" sz="1600" dirty="0">
                <a:solidFill>
                  <a:schemeClr val="bg1"/>
                </a:solidFill>
                <a:latin typeface="Consolas" panose="020B0609020204030204" pitchFamily="49" charset="0"/>
                <a:cs typeface="Consolas" panose="020B0609020204030204" pitchFamily="49" charset="0"/>
              </a:rPr>
              <a:t>']}%) free")</a:t>
            </a:r>
          </a:p>
        </p:txBody>
      </p:sp>
      <p:sp>
        <p:nvSpPr>
          <p:cNvPr id="6" name="TextBox 5">
            <a:extLst>
              <a:ext uri="{FF2B5EF4-FFF2-40B4-BE49-F238E27FC236}">
                <a16:creationId xmlns:a16="http://schemas.microsoft.com/office/drawing/2014/main" id="{430A7EC0-AF61-63F2-F10C-31CB9776F156}"/>
              </a:ext>
            </a:extLst>
          </p:cNvPr>
          <p:cNvSpPr txBox="1"/>
          <p:nvPr/>
        </p:nvSpPr>
        <p:spPr>
          <a:xfrm>
            <a:off x="9494183" y="3297535"/>
            <a:ext cx="2428240" cy="923330"/>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Flag=</a:t>
            </a:r>
            <a:r>
              <a:rPr lang="en-GB" dirty="0" err="1"/>
              <a:t>re.X</a:t>
            </a:r>
            <a:r>
              <a:rPr lang="en-GB" dirty="0"/>
              <a:t> ensures extra whitespace and line breaks ignored</a:t>
            </a:r>
          </a:p>
        </p:txBody>
      </p:sp>
      <p:sp>
        <p:nvSpPr>
          <p:cNvPr id="7" name="Line 11">
            <a:extLst>
              <a:ext uri="{FF2B5EF4-FFF2-40B4-BE49-F238E27FC236}">
                <a16:creationId xmlns:a16="http://schemas.microsoft.com/office/drawing/2014/main" id="{EAEF4B80-A811-62C3-78A6-6168C625FEC1}"/>
              </a:ext>
            </a:extLst>
          </p:cNvPr>
          <p:cNvSpPr>
            <a:spLocks noChangeShapeType="1"/>
          </p:cNvSpPr>
          <p:nvPr/>
        </p:nvSpPr>
        <p:spPr bwMode="auto">
          <a:xfrm flipH="1">
            <a:off x="7457440" y="3745132"/>
            <a:ext cx="2036743" cy="14068"/>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84FA8294-1402-1889-0A1E-48B0E724E404}"/>
              </a:ext>
            </a:extLst>
          </p:cNvPr>
          <p:cNvSpPr/>
          <p:nvPr/>
        </p:nvSpPr>
        <p:spPr>
          <a:xfrm>
            <a:off x="3088640" y="3573702"/>
            <a:ext cx="4287520" cy="369332"/>
          </a:xfrm>
          <a:prstGeom prst="roundRect">
            <a:avLst>
              <a:gd name="adj" fmla="val 12802"/>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36371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DF57-D8FC-3C0A-5F66-8B6300105DF6}"/>
              </a:ext>
            </a:extLst>
          </p:cNvPr>
          <p:cNvSpPr>
            <a:spLocks noGrp="1"/>
          </p:cNvSpPr>
          <p:nvPr>
            <p:ph type="ctrTitle"/>
          </p:nvPr>
        </p:nvSpPr>
        <p:spPr/>
        <p:txBody>
          <a:bodyPr/>
          <a:lstStyle/>
          <a:p>
            <a:r>
              <a:rPr lang="en-GB" dirty="0"/>
              <a:t>Minimal (Non-Greedy) Matches</a:t>
            </a:r>
          </a:p>
        </p:txBody>
      </p:sp>
      <p:sp>
        <p:nvSpPr>
          <p:cNvPr id="3" name="Text Placeholder 2">
            <a:extLst>
              <a:ext uri="{FF2B5EF4-FFF2-40B4-BE49-F238E27FC236}">
                <a16:creationId xmlns:a16="http://schemas.microsoft.com/office/drawing/2014/main" id="{09D5FB10-FB9B-1EFC-62C4-7330329C9C9D}"/>
              </a:ext>
            </a:extLst>
          </p:cNvPr>
          <p:cNvSpPr>
            <a:spLocks noGrp="1"/>
          </p:cNvSpPr>
          <p:nvPr>
            <p:ph type="body" sz="quarter" idx="14"/>
          </p:nvPr>
        </p:nvSpPr>
        <p:spPr/>
        <p:txBody>
          <a:bodyPr/>
          <a:lstStyle/>
          <a:p>
            <a:r>
              <a:rPr lang="en-GB" b="1" dirty="0"/>
              <a:t>A minimal match ends with a question mark ?</a:t>
            </a:r>
          </a:p>
          <a:p>
            <a:pPr marL="285750" indent="-285750">
              <a:buFont typeface="Arial" panose="020B0604020202020204" pitchFamily="34" charset="0"/>
              <a:buChar char="•"/>
            </a:pPr>
            <a:r>
              <a:rPr lang="en-GB" dirty="0"/>
              <a:t>Matches as few characters as possible</a:t>
            </a:r>
          </a:p>
        </p:txBody>
      </p:sp>
      <p:sp>
        <p:nvSpPr>
          <p:cNvPr id="4" name="Slide Number Placeholder 3">
            <a:extLst>
              <a:ext uri="{FF2B5EF4-FFF2-40B4-BE49-F238E27FC236}">
                <a16:creationId xmlns:a16="http://schemas.microsoft.com/office/drawing/2014/main" id="{F095CFEE-A31A-0411-8C59-95B92EC76194}"/>
              </a:ext>
            </a:extLst>
          </p:cNvPr>
          <p:cNvSpPr>
            <a:spLocks noGrp="1"/>
          </p:cNvSpPr>
          <p:nvPr>
            <p:ph type="sldNum" sz="quarter" idx="12"/>
          </p:nvPr>
        </p:nvSpPr>
        <p:spPr/>
        <p:txBody>
          <a:bodyPr/>
          <a:lstStyle/>
          <a:p>
            <a:fld id="{F3469444-D02B-D446-9CF8-19DEDDE073D1}" type="slidenum">
              <a:rPr lang="en-US" smtClean="0"/>
              <a:pPr/>
              <a:t>13</a:t>
            </a:fld>
            <a:endParaRPr lang="en-US" dirty="0"/>
          </a:p>
        </p:txBody>
      </p:sp>
      <p:graphicFrame>
        <p:nvGraphicFramePr>
          <p:cNvPr id="5" name="Table 4">
            <a:extLst>
              <a:ext uri="{FF2B5EF4-FFF2-40B4-BE49-F238E27FC236}">
                <a16:creationId xmlns:a16="http://schemas.microsoft.com/office/drawing/2014/main" id="{5156DDF4-6B74-1CE5-1D2D-58DB27B63EEA}"/>
              </a:ext>
            </a:extLst>
          </p:cNvPr>
          <p:cNvGraphicFramePr>
            <a:graphicFrameLocks noGrp="1"/>
          </p:cNvGraphicFramePr>
          <p:nvPr>
            <p:extLst>
              <p:ext uri="{D42A27DB-BD31-4B8C-83A1-F6EECF244321}">
                <p14:modId xmlns:p14="http://schemas.microsoft.com/office/powerpoint/2010/main" val="2053732870"/>
              </p:ext>
            </p:extLst>
          </p:nvPr>
        </p:nvGraphicFramePr>
        <p:xfrm>
          <a:off x="811297" y="2480917"/>
          <a:ext cx="6482755" cy="2386644"/>
        </p:xfrm>
        <a:graphic>
          <a:graphicData uri="http://schemas.openxmlformats.org/drawingml/2006/table">
            <a:tbl>
              <a:tblPr firstRow="1" bandRow="1">
                <a:tableStyleId>{5C22544A-7EE6-4342-B048-85BDC9FD1C3A}</a:tableStyleId>
              </a:tblPr>
              <a:tblGrid>
                <a:gridCol w="1210543">
                  <a:extLst>
                    <a:ext uri="{9D8B030D-6E8A-4147-A177-3AD203B41FA5}">
                      <a16:colId xmlns:a16="http://schemas.microsoft.com/office/drawing/2014/main" val="1551974525"/>
                    </a:ext>
                  </a:extLst>
                </a:gridCol>
                <a:gridCol w="5272212">
                  <a:extLst>
                    <a:ext uri="{9D8B030D-6E8A-4147-A177-3AD203B41FA5}">
                      <a16:colId xmlns:a16="http://schemas.microsoft.com/office/drawing/2014/main" val="1302354093"/>
                    </a:ext>
                  </a:extLst>
                </a:gridCol>
              </a:tblGrid>
              <a:tr h="314135">
                <a:tc>
                  <a:txBody>
                    <a:bodyPr/>
                    <a:lstStyle/>
                    <a:p>
                      <a:pPr algn="ctr"/>
                      <a:r>
                        <a:rPr lang="en-GB" sz="1800" dirty="0">
                          <a:solidFill>
                            <a:schemeClr val="tx2"/>
                          </a:solidFill>
                        </a:rPr>
                        <a:t>Regex</a:t>
                      </a:r>
                    </a:p>
                  </a:txBody>
                  <a:tcPr marL="73273" marR="73273" marT="36637" marB="36637" anchor="ctr">
                    <a:solidFill>
                      <a:schemeClr val="accent5"/>
                    </a:solidFill>
                  </a:tcPr>
                </a:tc>
                <a:tc>
                  <a:txBody>
                    <a:bodyPr/>
                    <a:lstStyle/>
                    <a:p>
                      <a:pPr algn="ctr"/>
                      <a:r>
                        <a:rPr lang="en-GB" sz="1800" dirty="0">
                          <a:solidFill>
                            <a:schemeClr val="tx2"/>
                          </a:solidFill>
                        </a:rPr>
                        <a:t>Meaning</a:t>
                      </a:r>
                    </a:p>
                  </a:txBody>
                  <a:tcPr marL="73273" marR="73273" marT="36637" marB="36637" anchor="ctr">
                    <a:solidFill>
                      <a:schemeClr val="accent5"/>
                    </a:solidFill>
                  </a:tcPr>
                </a:tc>
                <a:extLst>
                  <a:ext uri="{0D108BD9-81ED-4DB2-BD59-A6C34878D82A}">
                    <a16:rowId xmlns:a16="http://schemas.microsoft.com/office/drawing/2014/main" val="2345767861"/>
                  </a:ext>
                </a:extLst>
              </a:tr>
              <a:tr h="30036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t>
                      </a: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Match one or more occurrences</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0036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t>
                      </a:r>
                    </a:p>
                  </a:txBody>
                  <a:tcPr marL="73273" marR="73273" marT="36637" marB="36637" anchor="ct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t>Match zero or more occurrences</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2647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t>
                      </a: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t>Match 0 or once, preferably 0</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0036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{n}?</a:t>
                      </a: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Match n occurrences (same as {n})</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5481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{n,}?</a:t>
                      </a: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Match at least n times, stop as soon as possible</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r h="35481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t>
                      </a:r>
                      <a:r>
                        <a:rPr lang="en-GB" sz="1700" b="1" i="0" dirty="0" err="1">
                          <a:solidFill>
                            <a:schemeClr val="tx1"/>
                          </a:solidFill>
                          <a:latin typeface="Consolas" panose="020B0609020204030204" pitchFamily="49" charset="0"/>
                          <a:cs typeface="Courier New" panose="02070309020205020404" pitchFamily="49" charset="0"/>
                        </a:rPr>
                        <a:t>n.m</a:t>
                      </a:r>
                      <a:r>
                        <a:rPr lang="en-GB" sz="1700" b="1" i="0" dirty="0">
                          <a:solidFill>
                            <a:schemeClr val="tx1"/>
                          </a:solidFill>
                          <a:latin typeface="Consolas" panose="020B0609020204030204" pitchFamily="49" charset="0"/>
                          <a:cs typeface="Courier New" panose="02070309020205020404" pitchFamily="49" charset="0"/>
                        </a:rPr>
                        <a:t>}?</a:t>
                      </a:r>
                    </a:p>
                  </a:txBody>
                  <a:tcPr marL="73273" marR="73273" marT="36637" marB="36637" anchor="ctr">
                    <a:solidFill>
                      <a:schemeClr val="accent5">
                        <a:lumMod val="20000"/>
                        <a:lumOff val="80000"/>
                      </a:schemeClr>
                    </a:solidFill>
                  </a:tcPr>
                </a:tc>
                <a:tc>
                  <a:txBody>
                    <a:bodyPr/>
                    <a:lstStyle/>
                    <a:p>
                      <a:pPr>
                        <a:spcBef>
                          <a:spcPts val="600"/>
                        </a:spcBef>
                      </a:pPr>
                      <a:r>
                        <a:rPr lang="en-US" altLang="en-US" sz="1700" dirty="0"/>
                        <a:t>Match n to m occurrences, stop as soon as possible</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329854863"/>
                  </a:ext>
                </a:extLst>
              </a:tr>
            </a:tbl>
          </a:graphicData>
        </a:graphic>
      </p:graphicFrame>
      <p:sp>
        <p:nvSpPr>
          <p:cNvPr id="6" name="Rectangle 4">
            <a:extLst>
              <a:ext uri="{FF2B5EF4-FFF2-40B4-BE49-F238E27FC236}">
                <a16:creationId xmlns:a16="http://schemas.microsoft.com/office/drawing/2014/main" id="{070646EB-31B9-9911-7A2C-52F9DE60C006}"/>
              </a:ext>
            </a:extLst>
          </p:cNvPr>
          <p:cNvSpPr txBox="1">
            <a:spLocks noChangeArrowheads="1"/>
          </p:cNvSpPr>
          <p:nvPr/>
        </p:nvSpPr>
        <p:spPr bwMode="auto">
          <a:xfrm>
            <a:off x="823942" y="5017105"/>
            <a:ext cx="6482755"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ltLang="en-US" sz="1600" dirty="0">
                <a:solidFill>
                  <a:schemeClr val="bg1"/>
                </a:solidFill>
                <a:latin typeface="Consolas" panose="020B0609020204030204" pitchFamily="49" charset="0"/>
                <a:cs typeface="Consolas" panose="020B0609020204030204" pitchFamily="49" charset="0"/>
              </a:rPr>
              <a:t>line = </a:t>
            </a:r>
            <a:r>
              <a:rPr lang="en-GB" altLang="en-US" sz="1600" dirty="0">
                <a:solidFill>
                  <a:schemeClr val="bg1"/>
                </a:solidFill>
                <a:latin typeface="Consolas" panose="020B0609020204030204" pitchFamily="49" charset="0"/>
                <a:cs typeface="Consolas" panose="020B0609020204030204" pitchFamily="49" charset="0"/>
              </a:rPr>
              <a:t>"</a:t>
            </a:r>
            <a:r>
              <a:rPr lang="de-DE" altLang="en-US" sz="1600" b="1" dirty="0">
                <a:solidFill>
                  <a:schemeClr val="accent1"/>
                </a:solidFill>
                <a:latin typeface="Consolas" panose="020B0609020204030204" pitchFamily="49" charset="0"/>
                <a:cs typeface="Consolas" panose="020B0609020204030204" pitchFamily="49" charset="0"/>
              </a:rPr>
              <a:t>student</a:t>
            </a:r>
            <a:r>
              <a:rPr lang="de-DE" altLang="en-US" sz="1600" b="1" dirty="0">
                <a:solidFill>
                  <a:schemeClr val="accent2"/>
                </a:solidFill>
                <a:latin typeface="Consolas" panose="020B0609020204030204" pitchFamily="49" charset="0"/>
                <a:cs typeface="Consolas" panose="020B0609020204030204" pitchFamily="49" charset="0"/>
              </a:rPr>
              <a:t>:x:501:501:QA User:/home/user1</a:t>
            </a:r>
            <a:r>
              <a:rPr lang="de-DE" altLang="en-US" sz="1600" dirty="0">
                <a:solidFill>
                  <a:schemeClr val="bg1"/>
                </a:solidFill>
                <a:latin typeface="Consolas" panose="020B0609020204030204" pitchFamily="49" charset="0"/>
                <a:cs typeface="Consolas" panose="020B0609020204030204" pitchFamily="49" charset="0"/>
              </a:rPr>
              <a:t>:/bin/ksh</a:t>
            </a:r>
            <a:r>
              <a:rPr lang="en-GB" altLang="en-US" sz="1600" dirty="0">
                <a:solidFill>
                  <a:schemeClr val="bg1"/>
                </a:solidFill>
                <a:latin typeface="Consolas" panose="020B0609020204030204" pitchFamily="49" charset="0"/>
                <a:cs typeface="Consolas" panose="020B0609020204030204" pitchFamily="49" charset="0"/>
              </a:rPr>
              <a:t>"</a:t>
            </a:r>
            <a:endParaRPr lang="de-DE"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print("Non-greedy=", </a:t>
            </a:r>
            <a:r>
              <a:rPr lang="en-GB" altLang="en-US" sz="1600" dirty="0" err="1">
                <a:solidFill>
                  <a:schemeClr val="bg1"/>
                </a:solidFill>
                <a:latin typeface="Consolas" panose="020B0609020204030204" pitchFamily="49" charset="0"/>
                <a:cs typeface="Consolas" panose="020B0609020204030204" pitchFamily="49" charset="0"/>
              </a:rPr>
              <a:t>re.sub</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b="1" dirty="0">
                <a:solidFill>
                  <a:schemeClr val="accent1"/>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"user1:", line, 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print(“Greedy=“, </a:t>
            </a:r>
            <a:r>
              <a:rPr lang="en-GB" altLang="en-US" sz="1600" dirty="0" err="1">
                <a:solidFill>
                  <a:schemeClr val="bg1"/>
                </a:solidFill>
                <a:latin typeface="Consolas" panose="020B0609020204030204" pitchFamily="49" charset="0"/>
                <a:cs typeface="Consolas" panose="020B0609020204030204" pitchFamily="49" charset="0"/>
              </a:rPr>
              <a:t>re.sub</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"user1:", line, 1))</a:t>
            </a:r>
          </a:p>
        </p:txBody>
      </p:sp>
      <p:sp>
        <p:nvSpPr>
          <p:cNvPr id="7" name="TextBox 6">
            <a:extLst>
              <a:ext uri="{FF2B5EF4-FFF2-40B4-BE49-F238E27FC236}">
                <a16:creationId xmlns:a16="http://schemas.microsoft.com/office/drawing/2014/main" id="{E43A91A8-079B-842A-3D8A-CF261D9DE5C4}"/>
              </a:ext>
            </a:extLst>
          </p:cNvPr>
          <p:cNvSpPr txBox="1"/>
          <p:nvPr/>
        </p:nvSpPr>
        <p:spPr>
          <a:xfrm>
            <a:off x="2216536" y="5999505"/>
            <a:ext cx="6394064" cy="646331"/>
          </a:xfrm>
          <a:prstGeom prst="rect">
            <a:avLst/>
          </a:prstGeom>
          <a:solidFill>
            <a:schemeClr val="bg1"/>
          </a:solidFill>
          <a:ln>
            <a:solidFill>
              <a:schemeClr val="tx1"/>
            </a:solidFill>
          </a:ln>
        </p:spPr>
        <p:txBody>
          <a:bodyPr wrap="square" rtlCol="0">
            <a:spAutoFit/>
          </a:bodyPr>
          <a:lstStyle/>
          <a:p>
            <a:r>
              <a:rPr lang="de-DE" dirty="0"/>
              <a:t>Non-greedy=user1:x:501:501:QA User:/home/user1:/bin/ksh</a:t>
            </a:r>
          </a:p>
          <a:p>
            <a:r>
              <a:rPr lang="de-DE" dirty="0"/>
              <a:t>Greedy=user1:/bin/ksh</a:t>
            </a:r>
            <a:endParaRPr lang="en-GB" dirty="0"/>
          </a:p>
        </p:txBody>
      </p:sp>
    </p:spTree>
    <p:extLst>
      <p:ext uri="{BB962C8B-B14F-4D97-AF65-F5344CB8AC3E}">
        <p14:creationId xmlns:p14="http://schemas.microsoft.com/office/powerpoint/2010/main" val="434407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8C4C8E-8249-3FEB-E2A2-882C126069CD}"/>
              </a:ext>
            </a:extLst>
          </p:cNvPr>
          <p:cNvSpPr>
            <a:spLocks noGrp="1"/>
          </p:cNvSpPr>
          <p:nvPr>
            <p:ph type="ctrTitle"/>
          </p:nvPr>
        </p:nvSpPr>
        <p:spPr/>
        <p:txBody>
          <a:bodyPr/>
          <a:lstStyle/>
          <a:p>
            <a:endParaRPr lang="en-GB"/>
          </a:p>
        </p:txBody>
      </p:sp>
      <p:sp>
        <p:nvSpPr>
          <p:cNvPr id="7" name="Text Placeholder 6">
            <a:extLst>
              <a:ext uri="{FF2B5EF4-FFF2-40B4-BE49-F238E27FC236}">
                <a16:creationId xmlns:a16="http://schemas.microsoft.com/office/drawing/2014/main" id="{FF28EEB8-3F72-4906-84A1-2ED897E61A40}"/>
              </a:ext>
            </a:extLst>
          </p:cNvPr>
          <p:cNvSpPr>
            <a:spLocks noGrp="1"/>
          </p:cNvSpPr>
          <p:nvPr>
            <p:ph type="body" sz="quarter" idx="13"/>
          </p:nvPr>
        </p:nvSpPr>
        <p:spPr/>
        <p:txBody>
          <a:bodyPr/>
          <a:lstStyle/>
          <a:p>
            <a:endParaRPr lang="en-GB"/>
          </a:p>
        </p:txBody>
      </p:sp>
      <p:sp>
        <p:nvSpPr>
          <p:cNvPr id="4" name="Slide Number Placeholder 3">
            <a:extLst>
              <a:ext uri="{FF2B5EF4-FFF2-40B4-BE49-F238E27FC236}">
                <a16:creationId xmlns:a16="http://schemas.microsoft.com/office/drawing/2014/main" id="{6A6A58FC-76DB-77FF-B3DD-7E694AE82331}"/>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Tree>
    <p:extLst>
      <p:ext uri="{BB962C8B-B14F-4D97-AF65-F5344CB8AC3E}">
        <p14:creationId xmlns:p14="http://schemas.microsoft.com/office/powerpoint/2010/main" val="93505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When reading a file using the file object, what method is best for reading the entire file into a single string?</a:t>
            </a:r>
          </a:p>
          <a:p>
            <a:pPr marL="538163" indent="-274638">
              <a:spcBef>
                <a:spcPts val="600"/>
              </a:spcBef>
              <a:buFont typeface="+mj-lt"/>
              <a:buAutoNum type="alphaLcPeriod"/>
            </a:pPr>
            <a:r>
              <a:rPr lang="en-GB" dirty="0"/>
              <a:t>read()</a:t>
            </a:r>
          </a:p>
          <a:p>
            <a:pPr marL="538163" lvl="0" indent="-274638">
              <a:spcBef>
                <a:spcPts val="600"/>
              </a:spcBef>
              <a:buFont typeface="+mj-lt"/>
              <a:buAutoNum type="alphaLcPeriod" startAt="2"/>
            </a:pPr>
            <a:r>
              <a:rPr lang="en-GB" dirty="0" err="1"/>
              <a:t>readlines</a:t>
            </a:r>
            <a:r>
              <a:rPr lang="en-GB" dirty="0"/>
              <a:t>()</a:t>
            </a:r>
          </a:p>
          <a:p>
            <a:pPr marL="538163" lvl="0" indent="-274638">
              <a:spcBef>
                <a:spcPts val="600"/>
              </a:spcBef>
              <a:buFont typeface="+mj-lt"/>
              <a:buAutoNum type="alphaLcPeriod" startAt="2"/>
            </a:pPr>
            <a:r>
              <a:rPr lang="en-GB" dirty="0" err="1"/>
              <a:t>readline</a:t>
            </a:r>
            <a:r>
              <a:rPr lang="en-GB" dirty="0"/>
              <a:t>()</a:t>
            </a:r>
          </a:p>
          <a:p>
            <a:pPr marL="538163" lvl="0" indent="-274638">
              <a:spcBef>
                <a:spcPts val="600"/>
              </a:spcBef>
              <a:buFont typeface="+mj-lt"/>
              <a:buAutoNum type="alphaLcPeriod" startAt="2"/>
            </a:pPr>
            <a:r>
              <a:rPr lang="en-GB" dirty="0" err="1"/>
              <a:t>readall</a:t>
            </a:r>
            <a:r>
              <a:rPr lang="en-GB" dirty="0"/>
              <a:t>()</a:t>
            </a:r>
          </a:p>
          <a:p>
            <a:pPr marL="538163" lvl="0" indent="-274638">
              <a:spcBef>
                <a:spcPts val="600"/>
              </a:spcBef>
              <a:buFont typeface="+mj-lt"/>
              <a:buAutoNum type="alphaLcPeriod" startAt="2"/>
            </a:pPr>
            <a:endParaRPr lang="en-GB" dirty="0"/>
          </a:p>
          <a:p>
            <a:pPr marL="342900" indent="-342900">
              <a:buFont typeface="+mj-lt"/>
              <a:buAutoNum type="arabicPeriod" startAt="2"/>
            </a:pPr>
            <a:r>
              <a:rPr lang="en-GB" b="1" dirty="0"/>
              <a:t>Which method is used to set the position of a file pointer?</a:t>
            </a:r>
          </a:p>
          <a:p>
            <a:pPr marL="538163" indent="-274638">
              <a:spcBef>
                <a:spcPts val="600"/>
              </a:spcBef>
              <a:buFont typeface="+mj-lt"/>
              <a:buAutoNum type="alphaLcPeriod"/>
            </a:pPr>
            <a:r>
              <a:rPr lang="en-GB" dirty="0"/>
              <a:t>tell()</a:t>
            </a:r>
          </a:p>
          <a:p>
            <a:pPr marL="538163" lvl="0" indent="-274638">
              <a:spcBef>
                <a:spcPts val="600"/>
              </a:spcBef>
              <a:buFont typeface="+mj-lt"/>
              <a:buAutoNum type="alphaLcPeriod" startAt="2"/>
            </a:pPr>
            <a:r>
              <a:rPr lang="en-GB" dirty="0"/>
              <a:t>seek()</a:t>
            </a:r>
          </a:p>
          <a:p>
            <a:pPr marL="538163" lvl="0" indent="-274638">
              <a:spcBef>
                <a:spcPts val="600"/>
              </a:spcBef>
              <a:buFont typeface="+mj-lt"/>
              <a:buAutoNum type="alphaLcPeriod" startAt="2"/>
            </a:pPr>
            <a:r>
              <a:rPr lang="en-GB" dirty="0" err="1"/>
              <a:t>ftell</a:t>
            </a:r>
            <a:r>
              <a:rPr lang="en-GB" dirty="0"/>
              <a:t>()</a:t>
            </a:r>
          </a:p>
          <a:p>
            <a:pPr marL="538163" lvl="0" indent="-274638">
              <a:spcBef>
                <a:spcPts val="600"/>
              </a:spcBef>
              <a:buFont typeface="+mj-lt"/>
              <a:buAutoNum type="alphaLcPeriod" startAt="2"/>
            </a:pPr>
            <a:r>
              <a:rPr lang="en-GB" dirty="0" err="1"/>
              <a:t>fseek</a:t>
            </a:r>
            <a:r>
              <a:rPr lang="en-GB" dirty="0"/>
              <a:t>()</a:t>
            </a:r>
          </a:p>
          <a:p>
            <a:pPr lvl="0">
              <a:spcBef>
                <a:spcPts val="600"/>
              </a:spcBef>
            </a:pPr>
            <a:endParaRPr lang="en-GB" dirty="0"/>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15</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a:xfrm>
            <a:off x="443921" y="1733108"/>
            <a:ext cx="7381819" cy="4507271"/>
          </a:xfrm>
        </p:spPr>
        <p:txBody>
          <a:bodyPr/>
          <a:lstStyle/>
          <a:p>
            <a:pPr marL="266700" indent="-266700">
              <a:buFont typeface="+mj-lt"/>
              <a:buAutoNum type="arabicPeriod" startAt="3"/>
            </a:pPr>
            <a:r>
              <a:rPr lang="en-GB" b="1" dirty="0"/>
              <a:t>What is the main purpose of pickling in Python?</a:t>
            </a:r>
          </a:p>
          <a:p>
            <a:pPr marL="538163" indent="-274638">
              <a:spcBef>
                <a:spcPts val="600"/>
              </a:spcBef>
              <a:buFont typeface="+mj-lt"/>
              <a:buAutoNum type="alphaLcPeriod"/>
            </a:pPr>
            <a:r>
              <a:rPr lang="en-GB" dirty="0"/>
              <a:t>To convert a Python object into a JSON string for web communication</a:t>
            </a:r>
          </a:p>
          <a:p>
            <a:pPr marL="538163" indent="-274638">
              <a:spcBef>
                <a:spcPts val="600"/>
              </a:spcBef>
              <a:buFont typeface="+mj-lt"/>
              <a:buAutoNum type="alphaLcPeriod"/>
            </a:pPr>
            <a:r>
              <a:rPr lang="en-GB" dirty="0"/>
              <a:t>To convert a Python object into a byte stream so it can be saved to a file or sent over a network</a:t>
            </a:r>
          </a:p>
          <a:p>
            <a:pPr marL="538163" indent="-274638">
              <a:spcBef>
                <a:spcPts val="600"/>
              </a:spcBef>
              <a:buFont typeface="+mj-lt"/>
              <a:buAutoNum type="alphaLcPeriod"/>
            </a:pPr>
            <a:r>
              <a:rPr lang="en-GB" dirty="0"/>
              <a:t>To compress a Python file to reduce its size</a:t>
            </a:r>
          </a:p>
          <a:p>
            <a:pPr marL="538163" indent="-274638">
              <a:spcBef>
                <a:spcPts val="600"/>
              </a:spcBef>
              <a:buFont typeface="+mj-lt"/>
              <a:buAutoNum type="alphaLcPeriod"/>
            </a:pPr>
            <a:r>
              <a:rPr lang="en-GB" dirty="0"/>
              <a:t>To encrypt Python data for secure storage</a:t>
            </a:r>
          </a:p>
          <a:p>
            <a:pPr marL="263525" lvl="0">
              <a:spcBef>
                <a:spcPts val="600"/>
              </a:spcBef>
            </a:pPr>
            <a:endParaRPr lang="en-GB" b="1" dirty="0"/>
          </a:p>
          <a:p>
            <a:pPr marL="266700" indent="-266700">
              <a:buFont typeface="+mj-lt"/>
              <a:buAutoNum type="arabicPeriod" startAt="4"/>
            </a:pPr>
            <a:r>
              <a:rPr lang="en-GB" b="1" dirty="0"/>
              <a:t>What statement about the shelve module is true?</a:t>
            </a:r>
          </a:p>
          <a:p>
            <a:pPr marL="538163" indent="-274638">
              <a:spcBef>
                <a:spcPts val="600"/>
              </a:spcBef>
              <a:buFont typeface="+mj-lt"/>
              <a:buAutoNum type="alphaLcPeriod"/>
            </a:pPr>
            <a:r>
              <a:rPr lang="en-GB" dirty="0"/>
              <a:t>It only supports plain text data</a:t>
            </a:r>
          </a:p>
          <a:p>
            <a:pPr marL="538163" indent="-274638">
              <a:spcBef>
                <a:spcPts val="600"/>
              </a:spcBef>
              <a:buFont typeface="+mj-lt"/>
              <a:buAutoNum type="alphaLcPeriod"/>
            </a:pPr>
            <a:r>
              <a:rPr lang="en-GB" dirty="0"/>
              <a:t>It stores objects in memory, not on disk</a:t>
            </a:r>
          </a:p>
          <a:p>
            <a:pPr marL="538163" indent="-274638">
              <a:spcBef>
                <a:spcPts val="600"/>
              </a:spcBef>
              <a:buFont typeface="+mj-lt"/>
              <a:buAutoNum type="alphaLcPeriod"/>
            </a:pPr>
            <a:r>
              <a:rPr lang="en-GB" dirty="0"/>
              <a:t>It allows objects to be stored in a file using a key, like a dictionary</a:t>
            </a:r>
          </a:p>
          <a:p>
            <a:pPr marL="538163" lvl="0" indent="-274638">
              <a:spcBef>
                <a:spcPts val="600"/>
              </a:spcBef>
              <a:buFont typeface="+mj-lt"/>
              <a:buAutoNum type="alphaLcPeriod" startAt="2"/>
            </a:pPr>
            <a:r>
              <a:rPr lang="en-GB" dirty="0"/>
              <a:t>It replaces the pickle module entirely</a:t>
            </a:r>
            <a:endParaRPr lang="en-GB" b="1" dirty="0"/>
          </a:p>
          <a:p>
            <a:pPr marL="342900" indent="-342900">
              <a:buFont typeface="+mj-lt"/>
              <a:buAutoNum type="arabicPeriod" startAt="4"/>
            </a:pPr>
            <a:endParaRPr lang="en-GB" b="1" dirty="0"/>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16</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9095E6-1536-EA01-360B-D262DC9F954F}"/>
              </a:ext>
            </a:extLst>
          </p:cNvPr>
          <p:cNvSpPr>
            <a:spLocks noGrp="1"/>
          </p:cNvSpPr>
          <p:nvPr>
            <p:ph type="ctrTitle"/>
          </p:nvPr>
        </p:nvSpPr>
        <p:spPr/>
        <p:txBody>
          <a:bodyPr/>
          <a:lstStyle/>
          <a:p>
            <a:r>
              <a:rPr lang="en-GB" dirty="0"/>
              <a:t>Summary</a:t>
            </a:r>
          </a:p>
        </p:txBody>
      </p:sp>
      <p:sp>
        <p:nvSpPr>
          <p:cNvPr id="877571" name="Rectangle 3"/>
          <p:cNvSpPr>
            <a:spLocks noGrp="1" noChangeArrowheads="1"/>
          </p:cNvSpPr>
          <p:nvPr>
            <p:ph type="body" sz="quarter" idx="13"/>
          </p:nvPr>
        </p:nvSpPr>
        <p:spPr>
          <a:xfrm>
            <a:off x="443921" y="1554480"/>
            <a:ext cx="6679721" cy="4240033"/>
          </a:xfrm>
        </p:spPr>
        <p:txBody>
          <a:bodyPr/>
          <a:lstStyle/>
          <a:p>
            <a:pPr>
              <a:spcBef>
                <a:spcPts val="600"/>
              </a:spcBef>
            </a:pPr>
            <a:r>
              <a:rPr lang="en-GB" b="1" dirty="0"/>
              <a:t>Creating a file object:</a:t>
            </a:r>
          </a:p>
          <a:p>
            <a:pPr marL="285750" indent="-285750">
              <a:spcBef>
                <a:spcPts val="600"/>
              </a:spcBef>
              <a:buFont typeface="Arial" panose="020B0604020202020204" pitchFamily="34" charset="0"/>
              <a:buChar char="•"/>
            </a:pPr>
            <a:r>
              <a:rPr lang="en-GB" dirty="0"/>
              <a:t>Use the open() function to create a file object</a:t>
            </a:r>
          </a:p>
          <a:p>
            <a:pPr>
              <a:spcBef>
                <a:spcPts val="600"/>
              </a:spcBef>
            </a:pPr>
            <a:r>
              <a:rPr lang="en-GB" b="1" dirty="0"/>
              <a:t>Reading from a file:</a:t>
            </a:r>
          </a:p>
          <a:p>
            <a:pPr marL="285750" indent="-285750">
              <a:spcBef>
                <a:spcPts val="600"/>
              </a:spcBef>
              <a:buFont typeface="Arial" panose="020B0604020202020204" pitchFamily="34" charset="0"/>
              <a:buChar char="•"/>
            </a:pPr>
            <a:r>
              <a:rPr lang="en-GB" dirty="0"/>
              <a:t>Use read(), </a:t>
            </a:r>
            <a:r>
              <a:rPr lang="en-GB" dirty="0" err="1"/>
              <a:t>readline</a:t>
            </a:r>
            <a:r>
              <a:rPr lang="en-GB" dirty="0"/>
              <a:t>(), or </a:t>
            </a:r>
            <a:r>
              <a:rPr lang="en-GB" dirty="0" err="1"/>
              <a:t>readlines</a:t>
            </a:r>
            <a:r>
              <a:rPr lang="en-GB" dirty="0"/>
              <a:t>() methods</a:t>
            </a:r>
          </a:p>
          <a:p>
            <a:pPr marL="285750" indent="-285750">
              <a:spcBef>
                <a:spcPts val="600"/>
              </a:spcBef>
              <a:buFont typeface="Arial" panose="020B0604020202020204" pitchFamily="34" charset="0"/>
              <a:buChar char="•"/>
            </a:pPr>
            <a:r>
              <a:rPr lang="en-GB" dirty="0"/>
              <a:t>Or iterate directly over the file object in a for loop</a:t>
            </a:r>
          </a:p>
          <a:p>
            <a:pPr>
              <a:spcBef>
                <a:spcPts val="600"/>
              </a:spcBef>
            </a:pPr>
            <a:r>
              <a:rPr lang="en-GB" b="1" dirty="0"/>
              <a:t>Writing to a file:</a:t>
            </a:r>
          </a:p>
          <a:p>
            <a:pPr marL="285750" indent="-285750">
              <a:spcBef>
                <a:spcPts val="600"/>
              </a:spcBef>
              <a:buFont typeface="Arial" panose="020B0604020202020204" pitchFamily="34" charset="0"/>
              <a:buChar char="•"/>
            </a:pPr>
            <a:r>
              <a:rPr lang="en-GB" dirty="0"/>
              <a:t>Use write() or </a:t>
            </a:r>
            <a:r>
              <a:rPr lang="en-GB" dirty="0" err="1"/>
              <a:t>writelines</a:t>
            </a:r>
            <a:r>
              <a:rPr lang="en-GB" dirty="0"/>
              <a:t>() methods</a:t>
            </a:r>
          </a:p>
          <a:p>
            <a:pPr marL="285750" indent="-285750">
              <a:spcBef>
                <a:spcPts val="600"/>
              </a:spcBef>
              <a:buFont typeface="Arial" panose="020B0604020202020204" pitchFamily="34" charset="0"/>
              <a:buChar char="•"/>
            </a:pPr>
            <a:r>
              <a:rPr lang="en-GB" dirty="0"/>
              <a:t>The print() function can also write to files</a:t>
            </a:r>
          </a:p>
          <a:p>
            <a:pPr marL="285750" indent="-285750">
              <a:spcBef>
                <a:spcPts val="600"/>
              </a:spcBef>
              <a:buFont typeface="Arial" panose="020B0604020202020204" pitchFamily="34" charset="0"/>
              <a:buChar char="•"/>
            </a:pPr>
            <a:r>
              <a:rPr lang="en-GB" dirty="0"/>
              <a:t>Always close the file when finished or use a with statement</a:t>
            </a:r>
          </a:p>
          <a:p>
            <a:pPr>
              <a:spcBef>
                <a:spcPts val="600"/>
              </a:spcBef>
            </a:pPr>
            <a:r>
              <a:rPr lang="en-GB" b="1" dirty="0"/>
              <a:t>Additional notes:</a:t>
            </a:r>
          </a:p>
          <a:p>
            <a:pPr marL="285750" indent="-285750">
              <a:spcBef>
                <a:spcPts val="600"/>
              </a:spcBef>
              <a:buFont typeface="Arial" panose="020B0604020202020204" pitchFamily="34" charset="0"/>
              <a:buChar char="•"/>
            </a:pPr>
            <a:r>
              <a:rPr lang="en-GB" dirty="0"/>
              <a:t>Many other file-handling methods are available.</a:t>
            </a:r>
          </a:p>
          <a:p>
            <a:pPr marL="285750" indent="-285750">
              <a:spcBef>
                <a:spcPts val="600"/>
              </a:spcBef>
              <a:buFont typeface="Arial" panose="020B0604020202020204" pitchFamily="34" charset="0"/>
              <a:buChar char="•"/>
            </a:pPr>
            <a:r>
              <a:rPr lang="en-GB" dirty="0"/>
              <a:t>Pickling preserves Python objects to a file.</a:t>
            </a:r>
          </a:p>
          <a:p>
            <a:pPr marL="285750" indent="-285750">
              <a:spcBef>
                <a:spcPts val="600"/>
              </a:spcBef>
              <a:buFont typeface="Arial" panose="020B0604020202020204" pitchFamily="34" charset="0"/>
              <a:buChar char="•"/>
            </a:pPr>
            <a:r>
              <a:rPr lang="en-GB" dirty="0"/>
              <a:t>Shelve can store multiple pickled objects using key access.</a:t>
            </a:r>
          </a:p>
          <a:p>
            <a:pPr marL="285750" indent="-285750">
              <a:spcBef>
                <a:spcPts val="600"/>
              </a:spcBef>
              <a:buFont typeface="Arial" panose="020B0604020202020204" pitchFamily="34" charset="0"/>
              <a:buChar char="•"/>
            </a:pPr>
            <a:r>
              <a:rPr lang="en-GB" dirty="0"/>
              <a:t>Compression reduces file size and saves disk space.</a:t>
            </a:r>
          </a:p>
        </p:txBody>
      </p:sp>
    </p:spTree>
    <p:extLst>
      <p:ext uri="{BB962C8B-B14F-4D97-AF65-F5344CB8AC3E}">
        <p14:creationId xmlns:p14="http://schemas.microsoft.com/office/powerpoint/2010/main" val="6921475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By the end of this chapter, learners will be able to: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Review key concepts of regular expressions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Explain and apply regular expression quoting</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Use common modifiers to control pattern behaviour</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Capture and reference matches using side-effect variables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Create minimal (non-greedy) matches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Perform multi-line matching using appropriate flags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Apply global matching to find all pattern occurrences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Use look-around assertions for advanced pattern control</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Perform substitutions using interpolation</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Apply substitutions that evaluate expressions</a:t>
            </a:r>
          </a:p>
        </p:txBody>
      </p:sp>
      <p:sp>
        <p:nvSpPr>
          <p:cNvPr id="3" name="Slide Number Placeholder 2">
            <a:extLst>
              <a:ext uri="{FF2B5EF4-FFF2-40B4-BE49-F238E27FC236}">
                <a16:creationId xmlns:a16="http://schemas.microsoft.com/office/drawing/2014/main" id="{C508AB20-C6B5-3720-4668-59348FBA3728}"/>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a:t>
            </a:fld>
            <a:endParaRPr lang="en-GB"/>
          </a:p>
        </p:txBody>
      </p:sp>
    </p:spTree>
    <p:extLst>
      <p:ext uri="{BB962C8B-B14F-4D97-AF65-F5344CB8AC3E}">
        <p14:creationId xmlns:p14="http://schemas.microsoft.com/office/powerpoint/2010/main" val="352848715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E7591D-1F7A-E40E-05D1-68A998E55AE7}"/>
              </a:ext>
            </a:extLst>
          </p:cNvPr>
          <p:cNvSpPr>
            <a:spLocks noGrp="1"/>
          </p:cNvSpPr>
          <p:nvPr>
            <p:ph type="ctrTitle"/>
          </p:nvPr>
        </p:nvSpPr>
        <p:spPr/>
        <p:txBody>
          <a:bodyPr/>
          <a:lstStyle/>
          <a:p>
            <a:r>
              <a:rPr lang="en-GB" dirty="0"/>
              <a:t>Core Regular Expression Meta-characters</a:t>
            </a:r>
          </a:p>
        </p:txBody>
      </p:sp>
      <p:sp>
        <p:nvSpPr>
          <p:cNvPr id="4" name="Text Placeholder 3">
            <a:extLst>
              <a:ext uri="{FF2B5EF4-FFF2-40B4-BE49-F238E27FC236}">
                <a16:creationId xmlns:a16="http://schemas.microsoft.com/office/drawing/2014/main" id="{3C81B1B5-1E49-FEF9-7954-2C3F66BB4C96}"/>
              </a:ext>
            </a:extLst>
          </p:cNvPr>
          <p:cNvSpPr>
            <a:spLocks noGrp="1"/>
          </p:cNvSpPr>
          <p:nvPr>
            <p:ph type="body" sz="quarter" idx="14"/>
          </p:nvPr>
        </p:nvSpPr>
        <p:spPr/>
        <p:txBody>
          <a:bodyPr/>
          <a:lstStyle/>
          <a:p>
            <a:endParaRPr lang="en-GB" dirty="0"/>
          </a:p>
        </p:txBody>
      </p:sp>
      <p:graphicFrame>
        <p:nvGraphicFramePr>
          <p:cNvPr id="6" name="Table 5">
            <a:extLst>
              <a:ext uri="{FF2B5EF4-FFF2-40B4-BE49-F238E27FC236}">
                <a16:creationId xmlns:a16="http://schemas.microsoft.com/office/drawing/2014/main" id="{24E3F230-53C2-B708-9923-401C72D8134F}"/>
              </a:ext>
            </a:extLst>
          </p:cNvPr>
          <p:cNvGraphicFramePr>
            <a:graphicFrameLocks noGrp="1"/>
          </p:cNvGraphicFramePr>
          <p:nvPr>
            <p:extLst>
              <p:ext uri="{D42A27DB-BD31-4B8C-83A1-F6EECF244321}">
                <p14:modId xmlns:p14="http://schemas.microsoft.com/office/powerpoint/2010/main" val="2343127090"/>
              </p:ext>
            </p:extLst>
          </p:nvPr>
        </p:nvGraphicFramePr>
        <p:xfrm>
          <a:off x="687182" y="1393983"/>
          <a:ext cx="5925099" cy="4501507"/>
        </p:xfrm>
        <a:graphic>
          <a:graphicData uri="http://schemas.openxmlformats.org/drawingml/2006/table">
            <a:tbl>
              <a:tblPr firstRow="1" bandRow="1">
                <a:tableStyleId>{5C22544A-7EE6-4342-B048-85BDC9FD1C3A}</a:tableStyleId>
              </a:tblPr>
              <a:tblGrid>
                <a:gridCol w="1415938">
                  <a:extLst>
                    <a:ext uri="{9D8B030D-6E8A-4147-A177-3AD203B41FA5}">
                      <a16:colId xmlns:a16="http://schemas.microsoft.com/office/drawing/2014/main" val="1551974525"/>
                    </a:ext>
                  </a:extLst>
                </a:gridCol>
                <a:gridCol w="4509161">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Mode</a:t>
                      </a:r>
                    </a:p>
                  </a:txBody>
                  <a:tcPr marL="73273" marR="73273" marT="36637" marB="36637" anchor="ctr">
                    <a:solidFill>
                      <a:schemeClr val="accent5"/>
                    </a:solidFill>
                  </a:tcPr>
                </a:tc>
                <a:tc>
                  <a:txBody>
                    <a:bodyPr/>
                    <a:lstStyle/>
                    <a:p>
                      <a:pPr algn="ctr"/>
                      <a:r>
                        <a:rPr lang="en-GB" sz="1800" dirty="0">
                          <a:solidFill>
                            <a:schemeClr val="tx2"/>
                          </a:solidFill>
                        </a:rPr>
                        <a:t>Meaning</a:t>
                      </a:r>
                    </a:p>
                  </a:txBody>
                  <a:tcPr marL="73273" marR="73273" marT="36637" marB="36637" anchor="ctr">
                    <a:solidFill>
                      <a:schemeClr val="accent5"/>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t>
                      </a: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Match any single character</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a:t>
                      </a:r>
                      <a:r>
                        <a:rPr lang="en-GB" sz="1700" b="1" i="0" dirty="0" err="1">
                          <a:solidFill>
                            <a:schemeClr val="tx1"/>
                          </a:solidFill>
                          <a:latin typeface="Consolas" panose="020B0609020204030204" pitchFamily="49" charset="0"/>
                          <a:cs typeface="Courier New" panose="02070309020205020404" pitchFamily="49" charset="0"/>
                        </a:rPr>
                        <a:t>zA</a:t>
                      </a:r>
                      <a:r>
                        <a:rPr lang="en-GB" sz="1700" b="1" i="0" dirty="0">
                          <a:solidFill>
                            <a:schemeClr val="tx1"/>
                          </a:solidFill>
                          <a:latin typeface="Consolas" panose="020B0609020204030204" pitchFamily="49" charset="0"/>
                          <a:cs typeface="Courier New" panose="02070309020205020404" pitchFamily="49" charset="0"/>
                        </a:rPr>
                        <a:t>-Z]</a:t>
                      </a:r>
                    </a:p>
                  </a:txBody>
                  <a:tcPr marL="73273" marR="73273" marT="36637" marB="36637" anchor="ct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t>Match any char in the [..] set</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a:t>
                      </a:r>
                      <a:r>
                        <a:rPr lang="en-GB" sz="1700" b="1" i="0" dirty="0" err="1">
                          <a:solidFill>
                            <a:schemeClr val="tx1"/>
                          </a:solidFill>
                          <a:latin typeface="Consolas" panose="020B0609020204030204" pitchFamily="49" charset="0"/>
                          <a:cs typeface="Courier New" panose="02070309020205020404" pitchFamily="49" charset="0"/>
                        </a:rPr>
                        <a:t>zA</a:t>
                      </a:r>
                      <a:r>
                        <a:rPr lang="en-GB" sz="1700" b="1" i="0" dirty="0">
                          <a:solidFill>
                            <a:schemeClr val="tx1"/>
                          </a:solidFill>
                          <a:latin typeface="Consolas" panose="020B0609020204030204" pitchFamily="49" charset="0"/>
                          <a:cs typeface="Courier New" panose="02070309020205020404" pitchFamily="49" charset="0"/>
                        </a:rPr>
                        <a:t>-Z]</a:t>
                      </a: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t>Match any </a:t>
                      </a:r>
                      <a:r>
                        <a:rPr lang="en-US" altLang="en-US" sz="1700" dirty="0"/>
                        <a:t>char NOT in the [..] set</a:t>
                      </a:r>
                      <a:endParaRPr lang="en-GB"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t>
                      </a: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Match start of text</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t>
                      </a: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Match end of text</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x?</a:t>
                      </a:r>
                    </a:p>
                  </a:txBody>
                  <a:tcPr marL="73273" marR="73273" marT="36637" marB="36637" anchor="ctr">
                    <a:solidFill>
                      <a:schemeClr val="accent5">
                        <a:lumMod val="20000"/>
                        <a:lumOff val="80000"/>
                      </a:schemeClr>
                    </a:solidFill>
                  </a:tcPr>
                </a:tc>
                <a:tc>
                  <a:txBody>
                    <a:bodyPr/>
                    <a:lstStyle/>
                    <a:p>
                      <a:pPr>
                        <a:spcBef>
                          <a:spcPts val="600"/>
                        </a:spcBef>
                      </a:pPr>
                      <a:r>
                        <a:rPr lang="en-US" altLang="en-US" sz="1700" dirty="0"/>
                        <a:t>Match 0 or 1 occurrences of x</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x+</a:t>
                      </a:r>
                    </a:p>
                  </a:txBody>
                  <a:tcPr marL="73273" marR="73273" marT="36637" marB="36637" anchor="ctr">
                    <a:solidFill>
                      <a:schemeClr val="accent5">
                        <a:lumMod val="40000"/>
                        <a:lumOff val="60000"/>
                      </a:schemeClr>
                    </a:solidFill>
                  </a:tcPr>
                </a:tc>
                <a:tc>
                  <a:txBody>
                    <a:bodyPr/>
                    <a:lstStyle/>
                    <a:p>
                      <a:pPr>
                        <a:spcBef>
                          <a:spcPts val="600"/>
                        </a:spcBef>
                      </a:pPr>
                      <a:r>
                        <a:rPr lang="en-US" altLang="en-US" sz="1700" dirty="0"/>
                        <a:t>Match 1 or more occurrences of x</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4752651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x*</a:t>
                      </a:r>
                    </a:p>
                  </a:txBody>
                  <a:tcPr marL="73273" marR="73273" marT="36637" marB="36637" anchor="ctr">
                    <a:solidFill>
                      <a:schemeClr val="accent5">
                        <a:lumMod val="40000"/>
                        <a:lumOff val="60000"/>
                      </a:schemeClr>
                    </a:solidFill>
                  </a:tcPr>
                </a:tc>
                <a:tc>
                  <a:txBody>
                    <a:bodyPr/>
                    <a:lstStyle/>
                    <a:p>
                      <a:pPr>
                        <a:spcBef>
                          <a:spcPts val="600"/>
                        </a:spcBef>
                      </a:pPr>
                      <a:r>
                        <a:rPr lang="en-US" altLang="en-US" sz="1700" dirty="0"/>
                        <a:t>Match 0 or more occurrences of x</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60713379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x{</a:t>
                      </a:r>
                      <a:r>
                        <a:rPr lang="en-GB" sz="1700" b="1" i="0" dirty="0" err="1">
                          <a:solidFill>
                            <a:schemeClr val="tx1"/>
                          </a:solidFill>
                          <a:latin typeface="Consolas" panose="020B0609020204030204" pitchFamily="49" charset="0"/>
                          <a:cs typeface="Courier New" panose="02070309020205020404" pitchFamily="49" charset="0"/>
                        </a:rPr>
                        <a:t>m,n</a:t>
                      </a:r>
                      <a:r>
                        <a:rPr lang="en-GB" sz="1700" b="1" i="0" dirty="0">
                          <a:solidFill>
                            <a:schemeClr val="tx1"/>
                          </a:solidFill>
                          <a:latin typeface="Consolas" panose="020B0609020204030204" pitchFamily="49" charset="0"/>
                          <a:cs typeface="Courier New" panose="02070309020205020404" pitchFamily="49" charset="0"/>
                        </a:rPr>
                        <a:t>}</a:t>
                      </a:r>
                    </a:p>
                  </a:txBody>
                  <a:tcPr marL="73273" marR="73273" marT="36637" marB="36637" anchor="ctr">
                    <a:solidFill>
                      <a:schemeClr val="accent5">
                        <a:lumMod val="40000"/>
                        <a:lumOff val="60000"/>
                      </a:schemeClr>
                    </a:solidFill>
                  </a:tcPr>
                </a:tc>
                <a:tc>
                  <a:txBody>
                    <a:bodyPr/>
                    <a:lstStyle/>
                    <a:p>
                      <a:pPr>
                        <a:spcBef>
                          <a:spcPts val="600"/>
                        </a:spcBef>
                      </a:pPr>
                      <a:r>
                        <a:rPr lang="en-US" altLang="en-US" sz="1700" dirty="0"/>
                        <a:t>Match between m and n occurrences of x</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59885449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err="1">
                          <a:solidFill>
                            <a:schemeClr val="tx1"/>
                          </a:solidFill>
                          <a:latin typeface="Consolas" panose="020B0609020204030204" pitchFamily="49" charset="0"/>
                          <a:cs typeface="Courier New" panose="02070309020205020404" pitchFamily="49" charset="0"/>
                        </a:rPr>
                        <a:t>abc</a:t>
                      </a:r>
                      <a:endParaRPr lang="en-GB" sz="1700" b="1"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US" altLang="en-US" sz="1700" dirty="0"/>
                        <a:t>Match </a:t>
                      </a:r>
                      <a:r>
                        <a:rPr lang="en-US" altLang="en-US" sz="1700" dirty="0" err="1"/>
                        <a:t>abc</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1156286864"/>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err="1">
                          <a:solidFill>
                            <a:schemeClr val="tx1"/>
                          </a:solidFill>
                          <a:latin typeface="Consolas" panose="020B0609020204030204" pitchFamily="49" charset="0"/>
                          <a:cs typeface="Courier New" panose="02070309020205020404" pitchFamily="49" charset="0"/>
                        </a:rPr>
                        <a:t>abc|xyz</a:t>
                      </a:r>
                      <a:endParaRPr lang="en-GB" sz="1700" b="1"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US" altLang="en-US" sz="1700" dirty="0"/>
                        <a:t>Match </a:t>
                      </a:r>
                      <a:r>
                        <a:rPr lang="en-US" altLang="en-US" sz="1700" dirty="0" err="1"/>
                        <a:t>abc</a:t>
                      </a:r>
                      <a:r>
                        <a:rPr lang="en-US" altLang="en-US" sz="1700" dirty="0"/>
                        <a:t> or </a:t>
                      </a:r>
                      <a:r>
                        <a:rPr lang="en-US" altLang="en-US" sz="1700" dirty="0" err="1"/>
                        <a:t>xyz</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79446246"/>
                  </a:ext>
                </a:extLst>
              </a:tr>
            </a:tbl>
          </a:graphicData>
        </a:graphic>
      </p:graphicFrame>
      <p:sp>
        <p:nvSpPr>
          <p:cNvPr id="7" name="TextBox 6">
            <a:extLst>
              <a:ext uri="{FF2B5EF4-FFF2-40B4-BE49-F238E27FC236}">
                <a16:creationId xmlns:a16="http://schemas.microsoft.com/office/drawing/2014/main" id="{5BF25DFD-CF34-89DA-8AE1-9447B7035933}"/>
              </a:ext>
            </a:extLst>
          </p:cNvPr>
          <p:cNvSpPr txBox="1"/>
          <p:nvPr/>
        </p:nvSpPr>
        <p:spPr>
          <a:xfrm>
            <a:off x="7087697" y="2129275"/>
            <a:ext cx="2155364"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Character classes</a:t>
            </a:r>
          </a:p>
        </p:txBody>
      </p:sp>
      <p:sp>
        <p:nvSpPr>
          <p:cNvPr id="8" name="TextBox 7">
            <a:extLst>
              <a:ext uri="{FF2B5EF4-FFF2-40B4-BE49-F238E27FC236}">
                <a16:creationId xmlns:a16="http://schemas.microsoft.com/office/drawing/2014/main" id="{9C2C8B44-FCAF-1F9D-8475-BC783B5D521F}"/>
              </a:ext>
            </a:extLst>
          </p:cNvPr>
          <p:cNvSpPr txBox="1"/>
          <p:nvPr/>
        </p:nvSpPr>
        <p:spPr>
          <a:xfrm>
            <a:off x="7087697" y="2970561"/>
            <a:ext cx="1187624"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Anchors</a:t>
            </a:r>
          </a:p>
        </p:txBody>
      </p:sp>
      <p:sp>
        <p:nvSpPr>
          <p:cNvPr id="9" name="TextBox 8">
            <a:extLst>
              <a:ext uri="{FF2B5EF4-FFF2-40B4-BE49-F238E27FC236}">
                <a16:creationId xmlns:a16="http://schemas.microsoft.com/office/drawing/2014/main" id="{309B9B4A-1ED1-109F-7FEB-63F2174829A4}"/>
              </a:ext>
            </a:extLst>
          </p:cNvPr>
          <p:cNvSpPr txBox="1"/>
          <p:nvPr/>
        </p:nvSpPr>
        <p:spPr>
          <a:xfrm>
            <a:off x="7087696" y="4149924"/>
            <a:ext cx="1400984" cy="369332"/>
          </a:xfrm>
          <a:prstGeom prst="rect">
            <a:avLst/>
          </a:prstGeom>
          <a:solidFill>
            <a:schemeClr val="accent4">
              <a:lumMod val="40000"/>
              <a:lumOff val="60000"/>
            </a:schemeClr>
          </a:solidFill>
          <a:ln>
            <a:noFill/>
          </a:ln>
        </p:spPr>
        <p:txBody>
          <a:bodyPr wrap="square" rtlCol="0">
            <a:spAutoFit/>
          </a:bodyPr>
          <a:lstStyle/>
          <a:p>
            <a:r>
              <a:rPr lang="en-GB" dirty="0"/>
              <a:t>Quantifiers</a:t>
            </a:r>
          </a:p>
        </p:txBody>
      </p:sp>
      <p:sp>
        <p:nvSpPr>
          <p:cNvPr id="10" name="Line 11">
            <a:extLst>
              <a:ext uri="{FF2B5EF4-FFF2-40B4-BE49-F238E27FC236}">
                <a16:creationId xmlns:a16="http://schemas.microsoft.com/office/drawing/2014/main" id="{FF99C961-F6D2-A89D-C047-15931337EF4C}"/>
              </a:ext>
            </a:extLst>
          </p:cNvPr>
          <p:cNvSpPr>
            <a:spLocks noChangeShapeType="1"/>
          </p:cNvSpPr>
          <p:nvPr/>
        </p:nvSpPr>
        <p:spPr bwMode="auto">
          <a:xfrm flipH="1" flipV="1">
            <a:off x="6287048" y="2296024"/>
            <a:ext cx="800648" cy="14921"/>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BCA331E3-33AC-1343-C163-D33CC7ABE67C}"/>
              </a:ext>
            </a:extLst>
          </p:cNvPr>
          <p:cNvSpPr/>
          <p:nvPr/>
        </p:nvSpPr>
        <p:spPr>
          <a:xfrm>
            <a:off x="761999" y="2865304"/>
            <a:ext cx="5478779" cy="563695"/>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EEF91858-DF77-7A9C-4BA4-0B678A94F510}"/>
              </a:ext>
            </a:extLst>
          </p:cNvPr>
          <p:cNvSpPr>
            <a:spLocks noChangeShapeType="1"/>
          </p:cNvSpPr>
          <p:nvPr/>
        </p:nvSpPr>
        <p:spPr bwMode="auto">
          <a:xfrm flipH="1" flipV="1">
            <a:off x="6315594" y="3120977"/>
            <a:ext cx="772101" cy="2996"/>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6A97A2FF-12B9-9CC6-8939-00EDB28DCD3A}"/>
              </a:ext>
            </a:extLst>
          </p:cNvPr>
          <p:cNvSpPr/>
          <p:nvPr/>
        </p:nvSpPr>
        <p:spPr>
          <a:xfrm>
            <a:off x="762000" y="3500556"/>
            <a:ext cx="5478780" cy="1575992"/>
          </a:xfrm>
          <a:prstGeom prst="roundRect">
            <a:avLst>
              <a:gd name="adj" fmla="val 12315"/>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ine 11">
            <a:extLst>
              <a:ext uri="{FF2B5EF4-FFF2-40B4-BE49-F238E27FC236}">
                <a16:creationId xmlns:a16="http://schemas.microsoft.com/office/drawing/2014/main" id="{2CE1B39D-2BCE-71D3-39E3-3548315576EB}"/>
              </a:ext>
            </a:extLst>
          </p:cNvPr>
          <p:cNvSpPr>
            <a:spLocks noChangeShapeType="1"/>
          </p:cNvSpPr>
          <p:nvPr/>
        </p:nvSpPr>
        <p:spPr bwMode="auto">
          <a:xfrm flipH="1">
            <a:off x="6240779" y="4365844"/>
            <a:ext cx="846916" cy="0"/>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21E1659A-139D-7A96-006F-FD65B9A07235}"/>
              </a:ext>
            </a:extLst>
          </p:cNvPr>
          <p:cNvSpPr/>
          <p:nvPr/>
        </p:nvSpPr>
        <p:spPr>
          <a:xfrm>
            <a:off x="762000" y="1819591"/>
            <a:ext cx="5478778" cy="985853"/>
          </a:xfrm>
          <a:prstGeom prst="roundRect">
            <a:avLst>
              <a:gd name="adj" fmla="val 12802"/>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0E6541E-6967-FE5E-8153-B97923F02674}"/>
              </a:ext>
            </a:extLst>
          </p:cNvPr>
          <p:cNvSpPr txBox="1"/>
          <p:nvPr/>
        </p:nvSpPr>
        <p:spPr>
          <a:xfrm>
            <a:off x="7133964" y="5485042"/>
            <a:ext cx="1400984" cy="369332"/>
          </a:xfrm>
          <a:prstGeom prst="rect">
            <a:avLst/>
          </a:prstGeom>
          <a:solidFill>
            <a:schemeClr val="accent5">
              <a:lumMod val="40000"/>
              <a:lumOff val="60000"/>
            </a:schemeClr>
          </a:solidFill>
          <a:ln>
            <a:noFill/>
          </a:ln>
        </p:spPr>
        <p:txBody>
          <a:bodyPr wrap="square" rtlCol="0">
            <a:spAutoFit/>
          </a:bodyPr>
          <a:lstStyle/>
          <a:p>
            <a:r>
              <a:rPr lang="en-GB" dirty="0"/>
              <a:t>Alternation</a:t>
            </a:r>
          </a:p>
        </p:txBody>
      </p:sp>
      <p:sp>
        <p:nvSpPr>
          <p:cNvPr id="17" name="Rectangle: Rounded Corners 16">
            <a:extLst>
              <a:ext uri="{FF2B5EF4-FFF2-40B4-BE49-F238E27FC236}">
                <a16:creationId xmlns:a16="http://schemas.microsoft.com/office/drawing/2014/main" id="{DA247976-FD74-3177-E5F9-2C24DF853DF2}"/>
              </a:ext>
            </a:extLst>
          </p:cNvPr>
          <p:cNvSpPr/>
          <p:nvPr/>
        </p:nvSpPr>
        <p:spPr>
          <a:xfrm>
            <a:off x="808269" y="5483898"/>
            <a:ext cx="5478780" cy="370476"/>
          </a:xfrm>
          <a:prstGeom prst="roundRect">
            <a:avLst>
              <a:gd name="adj" fmla="val 12315"/>
            </a:avLst>
          </a:prstGeom>
          <a:noFill/>
          <a:ln w="254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4E96A0FA-B9FA-7BF1-EE05-6881208AC045}"/>
              </a:ext>
            </a:extLst>
          </p:cNvPr>
          <p:cNvSpPr>
            <a:spLocks noChangeShapeType="1"/>
          </p:cNvSpPr>
          <p:nvPr/>
        </p:nvSpPr>
        <p:spPr bwMode="auto">
          <a:xfrm flipH="1">
            <a:off x="6278186" y="5669136"/>
            <a:ext cx="846916" cy="0"/>
          </a:xfrm>
          <a:prstGeom prst="line">
            <a:avLst/>
          </a:prstGeom>
          <a:noFill/>
          <a:ln w="19050">
            <a:solidFill>
              <a:schemeClr val="accent5">
                <a:lumMod val="75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4071387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7526533-C1D9-387B-7E94-EA0AE89F45BB}"/>
              </a:ext>
            </a:extLst>
          </p:cNvPr>
          <p:cNvSpPr>
            <a:spLocks noGrp="1"/>
          </p:cNvSpPr>
          <p:nvPr>
            <p:ph type="ctrTitle"/>
          </p:nvPr>
        </p:nvSpPr>
        <p:spPr/>
        <p:txBody>
          <a:bodyPr/>
          <a:lstStyle/>
          <a:p>
            <a:r>
              <a:rPr lang="en-GB" dirty="0"/>
              <a:t>Understanding Regular Expression Objects</a:t>
            </a:r>
          </a:p>
        </p:txBody>
      </p:sp>
      <p:sp>
        <p:nvSpPr>
          <p:cNvPr id="7" name="Text Placeholder 6">
            <a:extLst>
              <a:ext uri="{FF2B5EF4-FFF2-40B4-BE49-F238E27FC236}">
                <a16:creationId xmlns:a16="http://schemas.microsoft.com/office/drawing/2014/main" id="{C3A4B452-BB72-46CF-718A-FCB3EC657320}"/>
              </a:ext>
            </a:extLst>
          </p:cNvPr>
          <p:cNvSpPr>
            <a:spLocks noGrp="1"/>
          </p:cNvSpPr>
          <p:nvPr>
            <p:ph type="body" sz="quarter" idx="14"/>
          </p:nvPr>
        </p:nvSpPr>
        <p:spPr>
          <a:xfrm>
            <a:off x="443921" y="1733108"/>
            <a:ext cx="8357179" cy="4061405"/>
          </a:xfrm>
        </p:spPr>
        <p:txBody>
          <a:bodyPr/>
          <a:lstStyle/>
          <a:p>
            <a:r>
              <a:rPr lang="en-GB" b="1" dirty="0"/>
              <a:t>Use the re module to work with regular expressions</a:t>
            </a:r>
          </a:p>
          <a:p>
            <a:pPr marL="285750" indent="-285750">
              <a:buFont typeface="Arial" panose="020B0604020202020204" pitchFamily="34" charset="0"/>
              <a:buChar char="•"/>
            </a:pPr>
            <a:r>
              <a:rPr lang="en-GB" dirty="0"/>
              <a:t>compile() compiles a pattern for efficiency and returns a regex object</a:t>
            </a:r>
          </a:p>
          <a:p>
            <a:r>
              <a:rPr lang="en-GB" b="1" dirty="0"/>
              <a:t>Perform pattern searches or matches using:</a:t>
            </a:r>
          </a:p>
          <a:p>
            <a:pPr marL="285750" indent="-285750">
              <a:buFont typeface="Arial" panose="020B0604020202020204" pitchFamily="34" charset="0"/>
              <a:buChar char="•"/>
            </a:pPr>
            <a:r>
              <a:rPr lang="en-GB" b="1" dirty="0"/>
              <a:t>search</a:t>
            </a:r>
            <a:r>
              <a:rPr lang="en-GB" dirty="0"/>
              <a:t>() finds the first occurrence of a pattern (anywhere in the string)</a:t>
            </a:r>
          </a:p>
          <a:p>
            <a:pPr marL="285750" indent="-285750">
              <a:buFont typeface="Arial" panose="020B0604020202020204" pitchFamily="34" charset="0"/>
              <a:buChar char="•"/>
            </a:pPr>
            <a:r>
              <a:rPr lang="en-GB" b="1" dirty="0"/>
              <a:t>match</a:t>
            </a:r>
            <a:r>
              <a:rPr lang="en-GB" dirty="0"/>
              <a:t>() checks for a match only at the start of the string</a:t>
            </a:r>
          </a:p>
          <a:p>
            <a:pPr marL="285750" indent="-285750">
              <a:buFont typeface="Arial" panose="020B0604020202020204" pitchFamily="34" charset="0"/>
              <a:buChar char="•"/>
            </a:pPr>
            <a:r>
              <a:rPr lang="en-GB" b="1" dirty="0" err="1"/>
              <a:t>fullmatch</a:t>
            </a:r>
            <a:r>
              <a:rPr lang="en-GB" dirty="0"/>
              <a:t>() requires the entire string to match the pattern</a:t>
            </a:r>
          </a:p>
          <a:p>
            <a:r>
              <a:rPr lang="en-GB" b="1" dirty="0"/>
              <a:t>Each method returns a </a:t>
            </a:r>
            <a:r>
              <a:rPr lang="en-GB" b="1" dirty="0" err="1"/>
              <a:t>MatchObject</a:t>
            </a:r>
            <a:r>
              <a:rPr lang="en-GB" b="1" dirty="0"/>
              <a:t> on success, or None if no match is found</a:t>
            </a:r>
          </a:p>
        </p:txBody>
      </p:sp>
      <p:sp>
        <p:nvSpPr>
          <p:cNvPr id="5" name="Slide Number Placeholder 4">
            <a:extLst>
              <a:ext uri="{FF2B5EF4-FFF2-40B4-BE49-F238E27FC236}">
                <a16:creationId xmlns:a16="http://schemas.microsoft.com/office/drawing/2014/main" id="{ED936FF5-C8BF-37D5-9D30-AD0F33BE4BB9}"/>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
        <p:nvSpPr>
          <p:cNvPr id="9" name="Rectangle 4">
            <a:extLst>
              <a:ext uri="{FF2B5EF4-FFF2-40B4-BE49-F238E27FC236}">
                <a16:creationId xmlns:a16="http://schemas.microsoft.com/office/drawing/2014/main" id="{7B6225FA-4952-2E29-95F7-EE073A66752B}"/>
              </a:ext>
            </a:extLst>
          </p:cNvPr>
          <p:cNvSpPr txBox="1">
            <a:spLocks noChangeArrowheads="1"/>
          </p:cNvSpPr>
          <p:nvPr/>
        </p:nvSpPr>
        <p:spPr bwMode="auto">
          <a:xfrm>
            <a:off x="839759" y="4534969"/>
            <a:ext cx="7085041"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testy = 'The quick brown fox jumps over the lazy dog'</a:t>
            </a:r>
          </a:p>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dirty="0" err="1">
                <a:solidFill>
                  <a:schemeClr val="bg1"/>
                </a:solidFill>
                <a:latin typeface="Consolas" panose="020B0609020204030204" pitchFamily="49" charset="0"/>
                <a:cs typeface="Consolas" panose="020B0609020204030204" pitchFamily="49" charset="0"/>
              </a:rPr>
              <a:t>quick|slow</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fox|camel</a:t>
            </a:r>
            <a:r>
              <a:rPr lang="en-GB" altLang="en-US" dirty="0">
                <a:solidFill>
                  <a:schemeClr val="bg1"/>
                </a:solidFill>
                <a:latin typeface="Consolas" panose="020B0609020204030204" pitchFamily="49" charset="0"/>
                <a:cs typeface="Consolas" panose="020B0609020204030204" pitchFamily="49" charset="0"/>
              </a:rPr>
              <a:t>)", testy)</a:t>
            </a:r>
          </a:p>
          <a:p>
            <a:pPr marL="0" indent="0">
              <a:buNone/>
            </a:pPr>
            <a:r>
              <a:rPr lang="en-GB" altLang="en-US" dirty="0">
                <a:solidFill>
                  <a:schemeClr val="bg1"/>
                </a:solidFill>
                <a:latin typeface="Consolas" panose="020B0609020204030204" pitchFamily="49" charset="0"/>
                <a:cs typeface="Consolas" panose="020B0609020204030204" pitchFamily="49" charset="0"/>
              </a:rPr>
              <a:t>if m:</a:t>
            </a:r>
          </a:p>
          <a:p>
            <a:pPr marL="0" indent="0">
              <a:buNone/>
            </a:pPr>
            <a:r>
              <a:rPr lang="en-GB" altLang="en-US" dirty="0">
                <a:solidFill>
                  <a:schemeClr val="bg1"/>
                </a:solidFill>
                <a:latin typeface="Consolas" panose="020B0609020204030204" pitchFamily="49" charset="0"/>
                <a:cs typeface="Consolas" panose="020B0609020204030204" pitchFamily="49" charset="0"/>
              </a:rPr>
              <a:t>    print('Matched', </a:t>
            </a:r>
            <a:r>
              <a:rPr lang="en-GB" altLang="en-US" dirty="0" err="1">
                <a:solidFill>
                  <a:schemeClr val="bg1"/>
                </a:solidFill>
                <a:latin typeface="Consolas" panose="020B0609020204030204" pitchFamily="49" charset="0"/>
                <a:cs typeface="Consolas" panose="020B0609020204030204" pitchFamily="49" charset="0"/>
              </a:rPr>
              <a:t>m.groups</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print('Starting at', </a:t>
            </a:r>
            <a:r>
              <a:rPr lang="en-GB" altLang="en-US" dirty="0" err="1">
                <a:solidFill>
                  <a:schemeClr val="bg1"/>
                </a:solidFill>
                <a:latin typeface="Consolas" panose="020B0609020204030204" pitchFamily="49" charset="0"/>
                <a:cs typeface="Consolas" panose="020B0609020204030204" pitchFamily="49" charset="0"/>
              </a:rPr>
              <a:t>m.start</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print('Ending at', </a:t>
            </a:r>
            <a:r>
              <a:rPr lang="en-GB" altLang="en-US" dirty="0" err="1">
                <a:solidFill>
                  <a:schemeClr val="bg1"/>
                </a:solidFill>
                <a:latin typeface="Consolas" panose="020B0609020204030204" pitchFamily="49" charset="0"/>
                <a:cs typeface="Consolas" panose="020B0609020204030204" pitchFamily="49" charset="0"/>
              </a:rPr>
              <a:t>m.end</a:t>
            </a:r>
            <a:r>
              <a:rPr lang="en-GB" altLang="en-US" dirty="0">
                <a:solidFill>
                  <a:schemeClr val="bg1"/>
                </a:solidFill>
                <a:latin typeface="Consolas" panose="020B0609020204030204" pitchFamily="49" charset="0"/>
                <a:cs typeface="Consolas" panose="020B0609020204030204" pitchFamily="49" charset="0"/>
              </a:rPr>
              <a:t>())</a:t>
            </a:r>
          </a:p>
        </p:txBody>
      </p:sp>
      <p:sp>
        <p:nvSpPr>
          <p:cNvPr id="10" name="TextBox 9">
            <a:extLst>
              <a:ext uri="{FF2B5EF4-FFF2-40B4-BE49-F238E27FC236}">
                <a16:creationId xmlns:a16="http://schemas.microsoft.com/office/drawing/2014/main" id="{9C4C14C2-065B-6C35-4DB3-5B2CA2BA4711}"/>
              </a:ext>
            </a:extLst>
          </p:cNvPr>
          <p:cNvSpPr txBox="1"/>
          <p:nvPr/>
        </p:nvSpPr>
        <p:spPr>
          <a:xfrm>
            <a:off x="7924800" y="5817740"/>
            <a:ext cx="2743200" cy="923330"/>
          </a:xfrm>
          <a:prstGeom prst="rect">
            <a:avLst/>
          </a:prstGeom>
          <a:solidFill>
            <a:schemeClr val="bg1"/>
          </a:solidFill>
          <a:ln>
            <a:solidFill>
              <a:schemeClr val="tx1"/>
            </a:solidFill>
          </a:ln>
        </p:spPr>
        <p:txBody>
          <a:bodyPr wrap="square" rtlCol="0">
            <a:spAutoFit/>
          </a:bodyPr>
          <a:lstStyle/>
          <a:p>
            <a:r>
              <a:rPr lang="en-GB" dirty="0"/>
              <a:t>Matched ('quick', 'fox')</a:t>
            </a:r>
          </a:p>
          <a:p>
            <a:r>
              <a:rPr lang="en-GB" dirty="0"/>
              <a:t>Starting at 4</a:t>
            </a:r>
          </a:p>
          <a:p>
            <a:r>
              <a:rPr lang="en-GB" dirty="0"/>
              <a:t>Ending at 19</a:t>
            </a:r>
          </a:p>
        </p:txBody>
      </p:sp>
    </p:spTree>
    <p:extLst>
      <p:ext uri="{BB962C8B-B14F-4D97-AF65-F5344CB8AC3E}">
        <p14:creationId xmlns:p14="http://schemas.microsoft.com/office/powerpoint/2010/main" val="375784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6341-4FB4-45BE-571B-38C0C45FD70D}"/>
              </a:ext>
            </a:extLst>
          </p:cNvPr>
          <p:cNvSpPr>
            <a:spLocks noGrp="1"/>
          </p:cNvSpPr>
          <p:nvPr>
            <p:ph type="ctrTitle"/>
          </p:nvPr>
        </p:nvSpPr>
        <p:spPr/>
        <p:txBody>
          <a:bodyPr/>
          <a:lstStyle/>
          <a:p>
            <a:r>
              <a:rPr lang="en-GB" dirty="0"/>
              <a:t>Regular Expression Substitution</a:t>
            </a:r>
          </a:p>
        </p:txBody>
      </p:sp>
      <p:sp>
        <p:nvSpPr>
          <p:cNvPr id="3" name="Text Placeholder 2">
            <a:extLst>
              <a:ext uri="{FF2B5EF4-FFF2-40B4-BE49-F238E27FC236}">
                <a16:creationId xmlns:a16="http://schemas.microsoft.com/office/drawing/2014/main" id="{05D722BB-A8BD-7A84-FD8D-27597C9CBCFA}"/>
              </a:ext>
            </a:extLst>
          </p:cNvPr>
          <p:cNvSpPr>
            <a:spLocks noGrp="1"/>
          </p:cNvSpPr>
          <p:nvPr>
            <p:ph type="body" sz="quarter" idx="13"/>
          </p:nvPr>
        </p:nvSpPr>
        <p:spPr>
          <a:xfrm>
            <a:off x="443921" y="1733108"/>
            <a:ext cx="6129599" cy="4348715"/>
          </a:xfrm>
        </p:spPr>
        <p:txBody>
          <a:bodyPr/>
          <a:lstStyle/>
          <a:p>
            <a:r>
              <a:rPr lang="en-GB" b="1" dirty="0"/>
              <a:t>sub() replaces matched text and returns modified string</a:t>
            </a:r>
          </a:p>
          <a:p>
            <a:pPr marL="285750" indent="-285750">
              <a:buFont typeface="Arial" panose="020B0604020202020204" pitchFamily="34" charset="0"/>
              <a:buChar char="•"/>
            </a:pPr>
            <a:r>
              <a:rPr lang="en-GB" b="1" dirty="0"/>
              <a:t>Syntax</a:t>
            </a:r>
            <a:r>
              <a:rPr lang="en-GB" dirty="0"/>
              <a:t>: </a:t>
            </a:r>
            <a:r>
              <a:rPr lang="en-GB" dirty="0" err="1"/>
              <a:t>re.sub</a:t>
            </a:r>
            <a:r>
              <a:rPr lang="en-GB" dirty="0"/>
              <a:t>(pattern, replacement, string[, count, flags])</a:t>
            </a:r>
          </a:p>
          <a:p>
            <a:r>
              <a:rPr lang="en-GB" b="1" dirty="0" err="1"/>
              <a:t>subn</a:t>
            </a:r>
            <a:r>
              <a:rPr lang="en-GB" b="1" dirty="0"/>
              <a:t>() performs the same operation but returns a tuple</a:t>
            </a:r>
          </a:p>
          <a:p>
            <a:pPr marL="285750" indent="-285750">
              <a:buFont typeface="Arial" panose="020B0604020202020204" pitchFamily="34" charset="0"/>
              <a:buChar char="•"/>
            </a:pPr>
            <a:r>
              <a:rPr lang="en-GB" b="1" dirty="0"/>
              <a:t>Syntax</a:t>
            </a:r>
            <a:r>
              <a:rPr lang="en-GB" dirty="0"/>
              <a:t>: </a:t>
            </a:r>
            <a:r>
              <a:rPr lang="en-GB" dirty="0" err="1"/>
              <a:t>re.subn</a:t>
            </a:r>
            <a:r>
              <a:rPr lang="en-GB" dirty="0"/>
              <a:t>(pattern, replacement, string[, count, flags])</a:t>
            </a:r>
          </a:p>
          <a:p>
            <a:pPr marL="285750" indent="-285750">
              <a:buFont typeface="Arial" panose="020B0604020202020204" pitchFamily="34" charset="0"/>
              <a:buChar char="•"/>
            </a:pPr>
            <a:r>
              <a:rPr lang="en-GB" b="1" dirty="0"/>
              <a:t>Returns</a:t>
            </a:r>
            <a:r>
              <a:rPr lang="en-GB" dirty="0"/>
              <a:t>: (</a:t>
            </a:r>
            <a:r>
              <a:rPr lang="en-GB" dirty="0" err="1"/>
              <a:t>changed_string</a:t>
            </a:r>
            <a:r>
              <a:rPr lang="en-GB" dirty="0"/>
              <a:t>, </a:t>
            </a:r>
            <a:r>
              <a:rPr lang="en-GB" dirty="0" err="1"/>
              <a:t>number_of_replacements</a:t>
            </a:r>
            <a:r>
              <a:rPr lang="en-GB" dirty="0"/>
              <a:t>)</a:t>
            </a:r>
          </a:p>
          <a:p>
            <a:r>
              <a:rPr lang="en-GB" b="1" dirty="0"/>
              <a:t>count specifies how many occurrences to replace</a:t>
            </a:r>
          </a:p>
          <a:p>
            <a:pPr marL="285750" indent="-285750">
              <a:buFont typeface="Arial" panose="020B0604020202020204" pitchFamily="34" charset="0"/>
              <a:buChar char="•"/>
            </a:pPr>
            <a:r>
              <a:rPr lang="en-GB" dirty="0"/>
              <a:t>Default is to replace all matches</a:t>
            </a:r>
          </a:p>
        </p:txBody>
      </p:sp>
      <p:sp>
        <p:nvSpPr>
          <p:cNvPr id="4" name="Slide Number Placeholder 3">
            <a:extLst>
              <a:ext uri="{FF2B5EF4-FFF2-40B4-BE49-F238E27FC236}">
                <a16:creationId xmlns:a16="http://schemas.microsoft.com/office/drawing/2014/main" id="{723100F4-E4B5-14EA-7F38-D9BFAEB9C668}"/>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
        <p:nvSpPr>
          <p:cNvPr id="6" name="Rectangle 4">
            <a:extLst>
              <a:ext uri="{FF2B5EF4-FFF2-40B4-BE49-F238E27FC236}">
                <a16:creationId xmlns:a16="http://schemas.microsoft.com/office/drawing/2014/main" id="{76DB9ACB-0DBE-4309-6C65-433A774508E1}"/>
              </a:ext>
            </a:extLst>
          </p:cNvPr>
          <p:cNvSpPr txBox="1">
            <a:spLocks noChangeArrowheads="1"/>
          </p:cNvSpPr>
          <p:nvPr/>
        </p:nvSpPr>
        <p:spPr bwMode="auto">
          <a:xfrm>
            <a:off x="6671599" y="1733108"/>
            <a:ext cx="5286721" cy="298440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line = </a:t>
            </a:r>
            <a:r>
              <a:rPr lang="en-GB" altLang="en-US" b="1" dirty="0">
                <a:solidFill>
                  <a:schemeClr val="accent1"/>
                </a:solidFill>
                <a:latin typeface="Consolas" panose="020B0609020204030204" pitchFamily="49" charset="0"/>
                <a:cs typeface="Consolas" panose="020B0609020204030204" pitchFamily="49" charset="0"/>
              </a:rPr>
              <a:t>'Perl</a:t>
            </a:r>
            <a:r>
              <a:rPr lang="en-GB" altLang="en-US" dirty="0">
                <a:solidFill>
                  <a:schemeClr val="bg1"/>
                </a:solidFill>
                <a:latin typeface="Consolas" panose="020B0609020204030204" pitchFamily="49" charset="0"/>
                <a:cs typeface="Consolas" panose="020B0609020204030204" pitchFamily="49" charset="0"/>
              </a:rPr>
              <a:t> for </a:t>
            </a:r>
            <a:r>
              <a:rPr lang="en-GB" altLang="en-US" b="1" dirty="0">
                <a:solidFill>
                  <a:schemeClr val="accent1"/>
                </a:solidFill>
                <a:latin typeface="Consolas" panose="020B0609020204030204" pitchFamily="49" charset="0"/>
                <a:cs typeface="Consolas" panose="020B0609020204030204" pitchFamily="49" charset="0"/>
              </a:rPr>
              <a:t>Perl</a:t>
            </a:r>
            <a:r>
              <a:rPr lang="en-GB" altLang="en-US" dirty="0">
                <a:solidFill>
                  <a:schemeClr val="bg1"/>
                </a:solidFill>
                <a:latin typeface="Consolas" panose="020B0609020204030204" pitchFamily="49" charset="0"/>
                <a:cs typeface="Consolas" panose="020B0609020204030204" pitchFamily="49" charset="0"/>
              </a:rPr>
              <a:t> Programmers'</a:t>
            </a:r>
          </a:p>
          <a:p>
            <a:pPr marL="0" indent="0">
              <a:buNone/>
            </a:pPr>
            <a:r>
              <a:rPr lang="en-GB" altLang="en-US" dirty="0">
                <a:solidFill>
                  <a:schemeClr val="bg1"/>
                </a:solidFill>
                <a:latin typeface="Consolas" panose="020B0609020204030204" pitchFamily="49" charset="0"/>
                <a:cs typeface="Consolas" panose="020B0609020204030204" pitchFamily="49" charset="0"/>
              </a:rPr>
              <a:t>txt = </a:t>
            </a:r>
            <a:r>
              <a:rPr lang="en-GB" altLang="en-US" dirty="0" err="1">
                <a:solidFill>
                  <a:schemeClr val="bg1"/>
                </a:solidFill>
                <a:latin typeface="Consolas" panose="020B0609020204030204" pitchFamily="49" charset="0"/>
                <a:cs typeface="Consolas" panose="020B0609020204030204" pitchFamily="49" charset="0"/>
              </a:rPr>
              <a:t>re.subn</a:t>
            </a:r>
            <a:r>
              <a:rPr lang="en-GB" altLang="en-US" dirty="0">
                <a:solidFill>
                  <a:schemeClr val="bg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'Perl</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'Python</a:t>
            </a:r>
            <a:r>
              <a:rPr lang="en-GB" altLang="en-US" dirty="0">
                <a:solidFill>
                  <a:schemeClr val="bg1"/>
                </a:solidFill>
                <a:latin typeface="Consolas" panose="020B0609020204030204" pitchFamily="49" charset="0"/>
                <a:cs typeface="Consolas" panose="020B0609020204030204" pitchFamily="49" charset="0"/>
              </a:rPr>
              <a:t>', line)</a:t>
            </a:r>
          </a:p>
          <a:p>
            <a:pPr marL="0" indent="0">
              <a:buNone/>
            </a:pPr>
            <a:r>
              <a:rPr lang="en-GB" altLang="en-US" dirty="0">
                <a:solidFill>
                  <a:schemeClr val="bg1"/>
                </a:solidFill>
                <a:latin typeface="Consolas" panose="020B0609020204030204" pitchFamily="49" charset="0"/>
                <a:cs typeface="Consolas" panose="020B0609020204030204" pitchFamily="49" charset="0"/>
              </a:rPr>
              <a:t>if txt[1]:</a:t>
            </a:r>
          </a:p>
          <a:p>
            <a:pPr marL="0" indent="0">
              <a:buNone/>
            </a:pPr>
            <a:r>
              <a:rPr lang="en-GB" altLang="en-US" dirty="0">
                <a:solidFill>
                  <a:schemeClr val="bg1"/>
                </a:solidFill>
                <a:latin typeface="Consolas" panose="020B0609020204030204" pitchFamily="49" charset="0"/>
                <a:cs typeface="Consolas" panose="020B0609020204030204" pitchFamily="49" charset="0"/>
              </a:rPr>
              <a:t>    print(txt[0])</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a:solidFill>
                  <a:schemeClr val="bg1"/>
                </a:solidFill>
                <a:latin typeface="Consolas" panose="020B0609020204030204" pitchFamily="49" charset="0"/>
                <a:cs typeface="Consolas" panose="020B0609020204030204" pitchFamily="49" charset="0"/>
              </a:rPr>
              <a:t>txt = </a:t>
            </a:r>
            <a:r>
              <a:rPr lang="en-GB" altLang="en-US" dirty="0" err="1">
                <a:solidFill>
                  <a:schemeClr val="bg1"/>
                </a:solidFill>
                <a:latin typeface="Consolas" panose="020B0609020204030204" pitchFamily="49" charset="0"/>
                <a:cs typeface="Consolas" panose="020B0609020204030204" pitchFamily="49" charset="0"/>
              </a:rPr>
              <a:t>re.subn</a:t>
            </a:r>
            <a:r>
              <a:rPr lang="en-GB" altLang="en-US" dirty="0">
                <a:solidFill>
                  <a:schemeClr val="bg1"/>
                </a:solidFill>
                <a:latin typeface="Consolas" panose="020B0609020204030204" pitchFamily="49" charset="0"/>
                <a:cs typeface="Consolas" panose="020B0609020204030204" pitchFamily="49" charset="0"/>
              </a:rPr>
              <a:t>('Perl', 'Python', line, 1)</a:t>
            </a:r>
          </a:p>
          <a:p>
            <a:pPr marL="0" indent="0">
              <a:buNone/>
            </a:pPr>
            <a:r>
              <a:rPr lang="en-GB" altLang="en-US" dirty="0">
                <a:solidFill>
                  <a:schemeClr val="bg1"/>
                </a:solidFill>
                <a:latin typeface="Consolas" panose="020B0609020204030204" pitchFamily="49" charset="0"/>
                <a:cs typeface="Consolas" panose="020B0609020204030204" pitchFamily="49" charset="0"/>
              </a:rPr>
              <a:t>if txt[1]:</a:t>
            </a:r>
          </a:p>
          <a:p>
            <a:pPr marL="0" indent="0">
              <a:buNone/>
            </a:pPr>
            <a:r>
              <a:rPr lang="en-GB" altLang="en-US" dirty="0">
                <a:solidFill>
                  <a:schemeClr val="bg1"/>
                </a:solidFill>
                <a:latin typeface="Consolas" panose="020B0609020204030204" pitchFamily="49" charset="0"/>
                <a:cs typeface="Consolas" panose="020B0609020204030204" pitchFamily="49" charset="0"/>
              </a:rPr>
              <a:t>    print(txt[0])</a:t>
            </a:r>
          </a:p>
        </p:txBody>
      </p:sp>
      <p:sp>
        <p:nvSpPr>
          <p:cNvPr id="8" name="TextBox 7">
            <a:extLst>
              <a:ext uri="{FF2B5EF4-FFF2-40B4-BE49-F238E27FC236}">
                <a16:creationId xmlns:a16="http://schemas.microsoft.com/office/drawing/2014/main" id="{C2EC60CD-832E-C757-930A-6B8AFD494D2E}"/>
              </a:ext>
            </a:extLst>
          </p:cNvPr>
          <p:cNvSpPr txBox="1"/>
          <p:nvPr/>
        </p:nvSpPr>
        <p:spPr>
          <a:xfrm>
            <a:off x="8128000" y="4717515"/>
            <a:ext cx="3830320" cy="646331"/>
          </a:xfrm>
          <a:prstGeom prst="rect">
            <a:avLst/>
          </a:prstGeom>
          <a:solidFill>
            <a:schemeClr val="bg1"/>
          </a:solidFill>
          <a:ln>
            <a:solidFill>
              <a:schemeClr val="tx1"/>
            </a:solidFill>
          </a:ln>
        </p:spPr>
        <p:txBody>
          <a:bodyPr wrap="square" rtlCol="0">
            <a:spAutoFit/>
          </a:bodyPr>
          <a:lstStyle/>
          <a:p>
            <a:r>
              <a:rPr lang="en-GB" b="1" dirty="0">
                <a:solidFill>
                  <a:schemeClr val="accent2"/>
                </a:solidFill>
              </a:rPr>
              <a:t>Python</a:t>
            </a:r>
            <a:r>
              <a:rPr lang="en-GB" dirty="0"/>
              <a:t> for </a:t>
            </a:r>
            <a:r>
              <a:rPr lang="en-GB" b="1" dirty="0">
                <a:solidFill>
                  <a:schemeClr val="accent2"/>
                </a:solidFill>
              </a:rPr>
              <a:t>Python</a:t>
            </a:r>
            <a:r>
              <a:rPr lang="en-GB" dirty="0"/>
              <a:t> Programmers</a:t>
            </a:r>
          </a:p>
          <a:p>
            <a:r>
              <a:rPr lang="en-GB" b="1" dirty="0">
                <a:solidFill>
                  <a:schemeClr val="accent2"/>
                </a:solidFill>
              </a:rPr>
              <a:t>Python</a:t>
            </a:r>
            <a:r>
              <a:rPr lang="en-GB" dirty="0"/>
              <a:t> for Perl Programmers</a:t>
            </a:r>
          </a:p>
        </p:txBody>
      </p:sp>
    </p:spTree>
    <p:extLst>
      <p:ext uri="{BB962C8B-B14F-4D97-AF65-F5344CB8AC3E}">
        <p14:creationId xmlns:p14="http://schemas.microsoft.com/office/powerpoint/2010/main" val="3020654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B33C-DE1C-B043-B0DD-A8E80C8509A3}"/>
              </a:ext>
            </a:extLst>
          </p:cNvPr>
          <p:cNvSpPr>
            <a:spLocks noGrp="1"/>
          </p:cNvSpPr>
          <p:nvPr>
            <p:ph type="ctrTitle"/>
          </p:nvPr>
        </p:nvSpPr>
        <p:spPr/>
        <p:txBody>
          <a:bodyPr/>
          <a:lstStyle/>
          <a:p>
            <a:r>
              <a:rPr lang="en-GB" dirty="0"/>
              <a:t>Working with Compiled Regular Expressions</a:t>
            </a:r>
          </a:p>
        </p:txBody>
      </p:sp>
      <p:sp>
        <p:nvSpPr>
          <p:cNvPr id="3" name="Text Placeholder 2">
            <a:extLst>
              <a:ext uri="{FF2B5EF4-FFF2-40B4-BE49-F238E27FC236}">
                <a16:creationId xmlns:a16="http://schemas.microsoft.com/office/drawing/2014/main" id="{F006D902-9A70-EE70-DE08-4B299DC845EF}"/>
              </a:ext>
            </a:extLst>
          </p:cNvPr>
          <p:cNvSpPr>
            <a:spLocks noGrp="1"/>
          </p:cNvSpPr>
          <p:nvPr>
            <p:ph type="body" sz="quarter" idx="14"/>
          </p:nvPr>
        </p:nvSpPr>
        <p:spPr/>
        <p:txBody>
          <a:bodyPr/>
          <a:lstStyle/>
          <a:p>
            <a:r>
              <a:rPr lang="en-GB" b="1" dirty="0"/>
              <a:t>Compile patterns for efficiency when the same expression will be used multiple times</a:t>
            </a:r>
          </a:p>
          <a:p>
            <a:pPr marL="285750" indent="-285750">
              <a:buFont typeface="Arial" panose="020B0604020202020204" pitchFamily="34" charset="0"/>
              <a:buChar char="•"/>
            </a:pPr>
            <a:r>
              <a:rPr lang="en-GB" dirty="0"/>
              <a:t>This avoids recompiling the same pattern each time it’s used</a:t>
            </a:r>
          </a:p>
          <a:p>
            <a:r>
              <a:rPr lang="en-GB" b="1" dirty="0"/>
              <a:t>Compiled patterns return a regex object:</a:t>
            </a:r>
          </a:p>
          <a:p>
            <a:pPr marL="285750" indent="-285750">
              <a:buFont typeface="Arial" panose="020B0604020202020204" pitchFamily="34" charset="0"/>
              <a:buChar char="•"/>
            </a:pPr>
            <a:r>
              <a:rPr lang="en-GB" dirty="0"/>
              <a:t>call then use methods such as </a:t>
            </a:r>
            <a:r>
              <a:rPr lang="en-GB" b="1" dirty="0">
                <a:solidFill>
                  <a:schemeClr val="accent3"/>
                </a:solidFill>
              </a:rPr>
              <a:t>match</a:t>
            </a:r>
            <a:r>
              <a:rPr lang="en-GB" dirty="0"/>
              <a:t>(), </a:t>
            </a:r>
            <a:r>
              <a:rPr lang="en-GB" b="1" dirty="0">
                <a:solidFill>
                  <a:schemeClr val="accent3"/>
                </a:solidFill>
              </a:rPr>
              <a:t>search</a:t>
            </a:r>
            <a:r>
              <a:rPr lang="en-GB" dirty="0"/>
              <a:t>(), </a:t>
            </a:r>
            <a:r>
              <a:rPr lang="en-GB" b="1" dirty="0" err="1">
                <a:solidFill>
                  <a:schemeClr val="accent3"/>
                </a:solidFill>
              </a:rPr>
              <a:t>findall</a:t>
            </a:r>
            <a:r>
              <a:rPr lang="en-GB" dirty="0"/>
              <a:t>(), and </a:t>
            </a:r>
            <a:r>
              <a:rPr lang="en-GB" b="1" dirty="0">
                <a:solidFill>
                  <a:schemeClr val="accent3"/>
                </a:solidFill>
              </a:rPr>
              <a:t>sub</a:t>
            </a:r>
            <a:r>
              <a:rPr lang="en-GB" dirty="0"/>
              <a:t>().</a:t>
            </a:r>
          </a:p>
          <a:p>
            <a:r>
              <a:rPr lang="en-GB" b="1" dirty="0"/>
              <a:t>Method parameters differ when using compiled objects:</a:t>
            </a:r>
          </a:p>
        </p:txBody>
      </p:sp>
      <p:sp>
        <p:nvSpPr>
          <p:cNvPr id="4" name="Slide Number Placeholder 3">
            <a:extLst>
              <a:ext uri="{FF2B5EF4-FFF2-40B4-BE49-F238E27FC236}">
                <a16:creationId xmlns:a16="http://schemas.microsoft.com/office/drawing/2014/main" id="{1C9A5C98-3F82-5877-B7FA-ACBB7E655E01}"/>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5" name="Rectangle 4">
            <a:extLst>
              <a:ext uri="{FF2B5EF4-FFF2-40B4-BE49-F238E27FC236}">
                <a16:creationId xmlns:a16="http://schemas.microsoft.com/office/drawing/2014/main" id="{48C3E6B2-8E19-DD6E-467E-7E820AFC90D0}"/>
              </a:ext>
            </a:extLst>
          </p:cNvPr>
          <p:cNvSpPr txBox="1">
            <a:spLocks noChangeArrowheads="1"/>
          </p:cNvSpPr>
          <p:nvPr/>
        </p:nvSpPr>
        <p:spPr bwMode="auto">
          <a:xfrm>
            <a:off x="849919" y="4042460"/>
            <a:ext cx="4616161" cy="210108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b="1" dirty="0" err="1">
                <a:solidFill>
                  <a:schemeClr val="accent1"/>
                </a:solidFill>
                <a:latin typeface="Consolas" panose="020B0609020204030204" pitchFamily="49" charset="0"/>
                <a:cs typeface="Consolas" panose="020B0609020204030204" pitchFamily="49" charset="0"/>
              </a:rPr>
              <a:t>reobj</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err="1">
                <a:solidFill>
                  <a:schemeClr val="accent2"/>
                </a:solidFill>
                <a:latin typeface="Consolas" panose="020B0609020204030204" pitchFamily="49" charset="0"/>
                <a:cs typeface="Consolas" panose="020B0609020204030204" pitchFamily="49" charset="0"/>
              </a:rPr>
              <a:t>re.compile</a:t>
            </a:r>
            <a:r>
              <a:rPr lang="en-GB" altLang="en-US" dirty="0">
                <a:solidFill>
                  <a:schemeClr val="bg1"/>
                </a:solidFill>
                <a:latin typeface="Consolas" panose="020B0609020204030204" pitchFamily="49" charset="0"/>
                <a:cs typeface="Consolas" panose="020B0609020204030204" pitchFamily="49" charset="0"/>
              </a:rPr>
              <a:t>(r"(I).*(\1)")</a:t>
            </a:r>
          </a:p>
          <a:p>
            <a:pPr marL="0" indent="0">
              <a:buNone/>
            </a:pPr>
            <a:r>
              <a:rPr lang="en-GB" altLang="en-US" dirty="0">
                <a:solidFill>
                  <a:schemeClr val="bg1"/>
                </a:solidFill>
                <a:latin typeface="Consolas" panose="020B0609020204030204" pitchFamily="49" charset="0"/>
                <a:cs typeface="Consolas" panose="020B0609020204030204" pitchFamily="49" charset="0"/>
              </a:rPr>
              <a:t>for line in file:</a:t>
            </a:r>
          </a:p>
          <a:p>
            <a:pPr marL="0" indent="0">
              <a:buNone/>
            </a:pPr>
            <a:r>
              <a:rPr lang="en-GB" altLang="en-US" dirty="0">
                <a:solidFill>
                  <a:schemeClr val="bg1"/>
                </a:solidFill>
                <a:latin typeface="Consolas" panose="020B0609020204030204" pitchFamily="49" charset="0"/>
                <a:cs typeface="Consolas" panose="020B0609020204030204" pitchFamily="49" charset="0"/>
              </a:rPr>
              <a:t>    m = </a:t>
            </a:r>
            <a:r>
              <a:rPr lang="en-GB" altLang="en-US" b="1" dirty="0" err="1">
                <a:solidFill>
                  <a:schemeClr val="accent1"/>
                </a:solidFill>
                <a:latin typeface="Consolas" panose="020B0609020204030204" pitchFamily="49" charset="0"/>
                <a:cs typeface="Consolas" panose="020B0609020204030204" pitchFamily="49" charset="0"/>
              </a:rPr>
              <a:t>reobj</a:t>
            </a:r>
            <a:r>
              <a:rPr lang="en-GB" altLang="en-US" dirty="0" err="1">
                <a:solidFill>
                  <a:schemeClr val="bg1"/>
                </a:solidFill>
                <a:latin typeface="Consolas" panose="020B0609020204030204" pitchFamily="49" charset="0"/>
                <a:cs typeface="Consolas" panose="020B0609020204030204" pitchFamily="49" charset="0"/>
              </a:rPr>
              <a:t>.</a:t>
            </a:r>
            <a:r>
              <a:rPr lang="en-GB" altLang="en-US" b="1" dirty="0" err="1">
                <a:solidFill>
                  <a:schemeClr val="accent3"/>
                </a:solidFill>
                <a:latin typeface="Consolas" panose="020B0609020204030204" pitchFamily="49" charset="0"/>
                <a:cs typeface="Consolas" panose="020B0609020204030204" pitchFamily="49" charset="0"/>
              </a:rPr>
              <a:t>match</a:t>
            </a:r>
            <a:r>
              <a:rPr lang="en-GB" altLang="en-US" dirty="0">
                <a:solidFill>
                  <a:schemeClr val="bg1"/>
                </a:solidFill>
                <a:latin typeface="Consolas" panose="020B0609020204030204" pitchFamily="49" charset="0"/>
                <a:cs typeface="Consolas" panose="020B0609020204030204" pitchFamily="49" charset="0"/>
              </a:rPr>
              <a:t>(line)</a:t>
            </a:r>
          </a:p>
          <a:p>
            <a:pPr marL="0" indent="0">
              <a:buNone/>
            </a:pPr>
            <a:r>
              <a:rPr lang="en-GB" altLang="en-US" dirty="0">
                <a:solidFill>
                  <a:schemeClr val="bg1"/>
                </a:solidFill>
                <a:latin typeface="Consolas" panose="020B0609020204030204" pitchFamily="49" charset="0"/>
                <a:cs typeface="Consolas" panose="020B0609020204030204" pitchFamily="49" charset="0"/>
              </a:rPr>
              <a:t>    if m:</a:t>
            </a:r>
          </a:p>
          <a:p>
            <a:pPr marL="0" indent="0">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m.string</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m.start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m.end</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2E0C87EC-8B46-1588-E544-8BA331DB9B2A}"/>
              </a:ext>
            </a:extLst>
          </p:cNvPr>
          <p:cNvSpPr txBox="1"/>
          <p:nvPr/>
        </p:nvSpPr>
        <p:spPr>
          <a:xfrm>
            <a:off x="5943600" y="4624754"/>
            <a:ext cx="2428240"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Only require the str object as parameter</a:t>
            </a:r>
          </a:p>
        </p:txBody>
      </p:sp>
      <p:sp>
        <p:nvSpPr>
          <p:cNvPr id="7" name="Line 11">
            <a:extLst>
              <a:ext uri="{FF2B5EF4-FFF2-40B4-BE49-F238E27FC236}">
                <a16:creationId xmlns:a16="http://schemas.microsoft.com/office/drawing/2014/main" id="{CC5EE7D6-DDB7-E443-1EC8-B223DB09EB18}"/>
              </a:ext>
            </a:extLst>
          </p:cNvPr>
          <p:cNvSpPr>
            <a:spLocks noChangeShapeType="1"/>
          </p:cNvSpPr>
          <p:nvPr/>
        </p:nvSpPr>
        <p:spPr bwMode="auto">
          <a:xfrm flipH="1">
            <a:off x="4120474" y="4947920"/>
            <a:ext cx="1823126" cy="6202"/>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291518BF-74B8-D27B-4000-6A1F44D2D10E}"/>
              </a:ext>
            </a:extLst>
          </p:cNvPr>
          <p:cNvSpPr/>
          <p:nvPr/>
        </p:nvSpPr>
        <p:spPr>
          <a:xfrm>
            <a:off x="1889760" y="4769456"/>
            <a:ext cx="2225040" cy="369332"/>
          </a:xfrm>
          <a:prstGeom prst="roundRect">
            <a:avLst>
              <a:gd name="adj" fmla="val 12802"/>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9960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BDF24-EEB1-C80F-A524-6A997547BFAB}"/>
              </a:ext>
            </a:extLst>
          </p:cNvPr>
          <p:cNvSpPr>
            <a:spLocks noGrp="1"/>
          </p:cNvSpPr>
          <p:nvPr>
            <p:ph type="ctrTitle"/>
          </p:nvPr>
        </p:nvSpPr>
        <p:spPr/>
        <p:txBody>
          <a:bodyPr/>
          <a:lstStyle/>
          <a:p>
            <a:r>
              <a:rPr lang="en-GB" dirty="0"/>
              <a:t>Regex Flags</a:t>
            </a:r>
          </a:p>
        </p:txBody>
      </p:sp>
      <p:sp>
        <p:nvSpPr>
          <p:cNvPr id="3" name="Text Placeholder 2">
            <a:extLst>
              <a:ext uri="{FF2B5EF4-FFF2-40B4-BE49-F238E27FC236}">
                <a16:creationId xmlns:a16="http://schemas.microsoft.com/office/drawing/2014/main" id="{96D68DC7-8985-0195-AA39-ADA2361FF852}"/>
              </a:ext>
            </a:extLst>
          </p:cNvPr>
          <p:cNvSpPr>
            <a:spLocks noGrp="1"/>
          </p:cNvSpPr>
          <p:nvPr>
            <p:ph type="body" sz="quarter" idx="13"/>
          </p:nvPr>
        </p:nvSpPr>
        <p:spPr>
          <a:xfrm>
            <a:off x="443921" y="1733108"/>
            <a:ext cx="7460704" cy="4348715"/>
          </a:xfrm>
        </p:spPr>
        <p:txBody>
          <a:bodyPr/>
          <a:lstStyle/>
          <a:p>
            <a:r>
              <a:rPr lang="en-GB" b="1" dirty="0"/>
              <a:t>Flags modify the behaviour of pattern matching</a:t>
            </a:r>
          </a:p>
          <a:p>
            <a:endParaRPr lang="en-GB" b="1" dirty="0"/>
          </a:p>
          <a:p>
            <a:endParaRPr lang="en-GB" b="1" dirty="0"/>
          </a:p>
          <a:p>
            <a:endParaRPr lang="en-GB" b="1" dirty="0"/>
          </a:p>
          <a:p>
            <a:endParaRPr lang="en-GB" b="1" dirty="0"/>
          </a:p>
          <a:p>
            <a:endParaRPr lang="en-GB" b="1" dirty="0"/>
          </a:p>
          <a:p>
            <a:endParaRPr lang="en-GB" b="1" dirty="0"/>
          </a:p>
          <a:p>
            <a:pPr marL="285750" indent="-285750">
              <a:buFont typeface="Arial" panose="020B0604020202020204" pitchFamily="34" charset="0"/>
              <a:buChar char="•"/>
            </a:pPr>
            <a:r>
              <a:rPr lang="en-GB" dirty="0"/>
              <a:t>Can be embedded directly within the regular expression</a:t>
            </a:r>
          </a:p>
          <a:p>
            <a:pPr marL="285750" indent="-285750">
              <a:buFont typeface="Arial" panose="020B0604020202020204" pitchFamily="34" charset="0"/>
              <a:buChar char="•"/>
            </a:pPr>
            <a:r>
              <a:rPr lang="en-GB" dirty="0"/>
              <a:t>Can also be passed as optional arguments to methods:</a:t>
            </a:r>
          </a:p>
          <a:p>
            <a:pPr marL="971550" lvl="1" indent="-285750"/>
            <a:r>
              <a:rPr lang="en-GB" dirty="0" err="1"/>
              <a:t>re.</a:t>
            </a:r>
            <a:r>
              <a:rPr lang="en-GB" b="1" dirty="0" err="1"/>
              <a:t>search</a:t>
            </a:r>
            <a:r>
              <a:rPr lang="en-GB" dirty="0"/>
              <a:t>(), </a:t>
            </a:r>
            <a:r>
              <a:rPr lang="en-GB" dirty="0" err="1"/>
              <a:t>re.</a:t>
            </a:r>
            <a:r>
              <a:rPr lang="en-GB" b="1" dirty="0" err="1"/>
              <a:t>match</a:t>
            </a:r>
            <a:r>
              <a:rPr lang="en-GB" dirty="0"/>
              <a:t>(), and </a:t>
            </a:r>
            <a:r>
              <a:rPr lang="en-GB" dirty="0" err="1"/>
              <a:t>re.</a:t>
            </a:r>
            <a:r>
              <a:rPr lang="en-GB" b="1" dirty="0" err="1"/>
              <a:t>compile</a:t>
            </a:r>
            <a:r>
              <a:rPr lang="en-GB" dirty="0"/>
              <a:t>()</a:t>
            </a:r>
          </a:p>
          <a:p>
            <a:pPr marL="285750" indent="-285750">
              <a:buFont typeface="Arial" panose="020B0604020202020204" pitchFamily="34" charset="0"/>
              <a:buChar char="•"/>
            </a:pPr>
            <a:r>
              <a:rPr lang="en-GB" dirty="0"/>
              <a:t>Multiple flags can be combined using the bitwise OR operator |</a:t>
            </a:r>
          </a:p>
        </p:txBody>
      </p:sp>
      <p:sp>
        <p:nvSpPr>
          <p:cNvPr id="4" name="Slide Number Placeholder 3">
            <a:extLst>
              <a:ext uri="{FF2B5EF4-FFF2-40B4-BE49-F238E27FC236}">
                <a16:creationId xmlns:a16="http://schemas.microsoft.com/office/drawing/2014/main" id="{FA13AB11-2CF0-44A2-AB38-85FB6B42AA71}"/>
              </a:ext>
            </a:extLst>
          </p:cNvPr>
          <p:cNvSpPr>
            <a:spLocks noGrp="1"/>
          </p:cNvSpPr>
          <p:nvPr>
            <p:ph type="sldNum" sz="quarter" idx="12"/>
          </p:nvPr>
        </p:nvSpPr>
        <p:spPr/>
        <p:txBody>
          <a:bodyPr/>
          <a:lstStyle/>
          <a:p>
            <a:fld id="{F3469444-D02B-D446-9CF8-19DEDDE073D1}" type="slidenum">
              <a:rPr lang="en-US" smtClean="0"/>
              <a:pPr/>
              <a:t>7</a:t>
            </a:fld>
            <a:endParaRPr lang="en-US" dirty="0"/>
          </a:p>
        </p:txBody>
      </p:sp>
      <p:graphicFrame>
        <p:nvGraphicFramePr>
          <p:cNvPr id="5" name="Table 4">
            <a:extLst>
              <a:ext uri="{FF2B5EF4-FFF2-40B4-BE49-F238E27FC236}">
                <a16:creationId xmlns:a16="http://schemas.microsoft.com/office/drawing/2014/main" id="{ADE34899-5195-008A-1230-00312B53643E}"/>
              </a:ext>
            </a:extLst>
          </p:cNvPr>
          <p:cNvGraphicFramePr>
            <a:graphicFrameLocks noGrp="1"/>
          </p:cNvGraphicFramePr>
          <p:nvPr>
            <p:extLst>
              <p:ext uri="{D42A27DB-BD31-4B8C-83A1-F6EECF244321}">
                <p14:modId xmlns:p14="http://schemas.microsoft.com/office/powerpoint/2010/main" val="1825775411"/>
              </p:ext>
            </p:extLst>
          </p:nvPr>
        </p:nvGraphicFramePr>
        <p:xfrm>
          <a:off x="821457" y="2135477"/>
          <a:ext cx="8314577" cy="2386644"/>
        </p:xfrm>
        <a:graphic>
          <a:graphicData uri="http://schemas.openxmlformats.org/drawingml/2006/table">
            <a:tbl>
              <a:tblPr firstRow="1" bandRow="1">
                <a:tableStyleId>{5C22544A-7EE6-4342-B048-85BDC9FD1C3A}</a:tableStyleId>
              </a:tblPr>
              <a:tblGrid>
                <a:gridCol w="2042836">
                  <a:extLst>
                    <a:ext uri="{9D8B030D-6E8A-4147-A177-3AD203B41FA5}">
                      <a16:colId xmlns:a16="http://schemas.microsoft.com/office/drawing/2014/main" val="1551974525"/>
                    </a:ext>
                  </a:extLst>
                </a:gridCol>
                <a:gridCol w="1050439">
                  <a:extLst>
                    <a:ext uri="{9D8B030D-6E8A-4147-A177-3AD203B41FA5}">
                      <a16:colId xmlns:a16="http://schemas.microsoft.com/office/drawing/2014/main" val="587885695"/>
                    </a:ext>
                  </a:extLst>
                </a:gridCol>
                <a:gridCol w="781383">
                  <a:extLst>
                    <a:ext uri="{9D8B030D-6E8A-4147-A177-3AD203B41FA5}">
                      <a16:colId xmlns:a16="http://schemas.microsoft.com/office/drawing/2014/main" val="2044752051"/>
                    </a:ext>
                  </a:extLst>
                </a:gridCol>
                <a:gridCol w="4439919">
                  <a:extLst>
                    <a:ext uri="{9D8B030D-6E8A-4147-A177-3AD203B41FA5}">
                      <a16:colId xmlns:a16="http://schemas.microsoft.com/office/drawing/2014/main" val="1302354093"/>
                    </a:ext>
                  </a:extLst>
                </a:gridCol>
              </a:tblGrid>
              <a:tr h="314135">
                <a:tc>
                  <a:txBody>
                    <a:bodyPr/>
                    <a:lstStyle/>
                    <a:p>
                      <a:pPr algn="ctr"/>
                      <a:r>
                        <a:rPr lang="en-GB" sz="1800" dirty="0">
                          <a:solidFill>
                            <a:schemeClr val="tx2"/>
                          </a:solidFill>
                        </a:rPr>
                        <a:t>Long Name</a:t>
                      </a:r>
                    </a:p>
                  </a:txBody>
                  <a:tcPr marL="73273" marR="73273" marT="36637" marB="36637" anchor="ctr">
                    <a:solidFill>
                      <a:schemeClr val="accent5"/>
                    </a:solidFill>
                  </a:tcPr>
                </a:tc>
                <a:tc>
                  <a:txBody>
                    <a:bodyPr/>
                    <a:lstStyle/>
                    <a:p>
                      <a:pPr algn="ctr"/>
                      <a:r>
                        <a:rPr lang="en-GB" sz="1800" dirty="0">
                          <a:solidFill>
                            <a:schemeClr val="tx2"/>
                          </a:solidFill>
                        </a:rPr>
                        <a:t>Short</a:t>
                      </a:r>
                    </a:p>
                  </a:txBody>
                  <a:tcPr marL="73273" marR="73273" marT="36637" marB="36637" anchor="ctr">
                    <a:solidFill>
                      <a:schemeClr val="accent5"/>
                    </a:solidFill>
                  </a:tcPr>
                </a:tc>
                <a:tc>
                  <a:txBody>
                    <a:bodyPr/>
                    <a:lstStyle/>
                    <a:p>
                      <a:pPr algn="ctr"/>
                      <a:r>
                        <a:rPr lang="en-GB" sz="1800" dirty="0">
                          <a:solidFill>
                            <a:schemeClr val="tx2"/>
                          </a:solidFill>
                        </a:rPr>
                        <a:t>RE</a:t>
                      </a:r>
                    </a:p>
                  </a:txBody>
                  <a:tcPr marL="73273" marR="73273" marT="36637" marB="36637" anchor="ctr">
                    <a:solidFill>
                      <a:schemeClr val="accent5"/>
                    </a:solidFill>
                  </a:tcPr>
                </a:tc>
                <a:tc>
                  <a:txBody>
                    <a:bodyPr/>
                    <a:lstStyle/>
                    <a:p>
                      <a:pPr algn="ctr"/>
                      <a:r>
                        <a:rPr lang="en-GB" sz="1800" dirty="0">
                          <a:solidFill>
                            <a:schemeClr val="tx2"/>
                          </a:solidFill>
                        </a:rPr>
                        <a:t>Meaning</a:t>
                      </a:r>
                    </a:p>
                  </a:txBody>
                  <a:tcPr marL="73273" marR="73273" marT="36637" marB="36637" anchor="ctr">
                    <a:solidFill>
                      <a:schemeClr val="accent5"/>
                    </a:solidFill>
                  </a:tcPr>
                </a:tc>
                <a:extLst>
                  <a:ext uri="{0D108BD9-81ED-4DB2-BD59-A6C34878D82A}">
                    <a16:rowId xmlns:a16="http://schemas.microsoft.com/office/drawing/2014/main" val="2345767861"/>
                  </a:ext>
                </a:extLst>
              </a:tr>
              <a:tr h="30036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solidFill>
                            <a:schemeClr val="tx1"/>
                          </a:solidFill>
                          <a:latin typeface="Consolas" panose="020B0609020204030204" pitchFamily="49" charset="0"/>
                          <a:cs typeface="Courier New" panose="02070309020205020404" pitchFamily="49" charset="0"/>
                        </a:rPr>
                        <a:t>re.ASCII</a:t>
                      </a:r>
                      <a:endParaRPr lang="en-GB" sz="1700" b="0"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err="1">
                          <a:latin typeface="Consolas" panose="020B0609020204030204" pitchFamily="49" charset="0"/>
                        </a:rPr>
                        <a:t>re.A</a:t>
                      </a:r>
                      <a:endParaRPr lang="en-GB" altLang="en-US" sz="1700" dirty="0">
                        <a:latin typeface="Consolas" panose="020B06090202040302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latin typeface="Consolas" panose="020B0609020204030204" pitchFamily="49" charset="0"/>
                        </a:rPr>
                        <a:t>(?a)</a:t>
                      </a: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Restrict class shortcuts to ASCII chars</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0036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solidFill>
                            <a:schemeClr val="tx1"/>
                          </a:solidFill>
                          <a:latin typeface="Consolas" panose="020B0609020204030204" pitchFamily="49" charset="0"/>
                          <a:cs typeface="Courier New" panose="02070309020205020404" pitchFamily="49" charset="0"/>
                        </a:rPr>
                        <a:t>re.IGNORECASE</a:t>
                      </a:r>
                      <a:endParaRPr lang="en-GB" sz="1700" b="0"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err="1">
                          <a:latin typeface="Consolas" panose="020B0609020204030204" pitchFamily="49" charset="0"/>
                        </a:rPr>
                        <a:t>re.I</a:t>
                      </a:r>
                      <a:endParaRPr lang="en-GB" altLang="en-US" sz="1700" dirty="0">
                        <a:latin typeface="Consolas" panose="020B0609020204030204" pitchFamily="49" charset="0"/>
                      </a:endParaRPr>
                    </a:p>
                  </a:txBody>
                  <a:tcPr marL="73273" marR="73273" marT="36637" marB="36637" anchor="ct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latin typeface="Consolas" panose="020B0609020204030204" pitchFamily="49" charset="0"/>
                        </a:rPr>
                        <a:t>(?</a:t>
                      </a:r>
                      <a:r>
                        <a:rPr lang="en-GB" altLang="en-US" sz="1700" dirty="0" err="1">
                          <a:latin typeface="Consolas" panose="020B0609020204030204" pitchFamily="49" charset="0"/>
                        </a:rPr>
                        <a:t>i</a:t>
                      </a:r>
                      <a:r>
                        <a:rPr lang="en-GB" altLang="en-US" sz="1700" dirty="0">
                          <a:latin typeface="Consolas" panose="020B0609020204030204" pitchFamily="49" charset="0"/>
                        </a:rPr>
                        <a:t>)</a:t>
                      </a:r>
                    </a:p>
                  </a:txBody>
                  <a:tcPr marL="73273" marR="73273" marT="36637" marB="36637" anchor="ct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t>Case insensitive match</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2647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solidFill>
                            <a:schemeClr val="tx1"/>
                          </a:solidFill>
                          <a:latin typeface="Consolas" panose="020B0609020204030204" pitchFamily="49" charset="0"/>
                          <a:cs typeface="Courier New" panose="02070309020205020404" pitchFamily="49" charset="0"/>
                        </a:rPr>
                        <a:t>re.LOCALE</a:t>
                      </a:r>
                      <a:endParaRPr lang="en-GB" sz="1700" b="0"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err="1">
                          <a:latin typeface="Consolas" panose="020B0609020204030204" pitchFamily="49" charset="0"/>
                        </a:rPr>
                        <a:t>re.L</a:t>
                      </a:r>
                      <a:endParaRPr lang="en-GB" altLang="en-US" sz="1700" dirty="0">
                        <a:latin typeface="Consolas" panose="020B06090202040302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latin typeface="Consolas" panose="020B0609020204030204" pitchFamily="49" charset="0"/>
                        </a:rPr>
                        <a:t>(?L)</a:t>
                      </a: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t>Class shortcuts are local sensitive</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0036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solidFill>
                            <a:schemeClr val="tx1"/>
                          </a:solidFill>
                          <a:latin typeface="Consolas" panose="020B0609020204030204" pitchFamily="49" charset="0"/>
                          <a:cs typeface="Courier New" panose="02070309020205020404" pitchFamily="49" charset="0"/>
                        </a:rPr>
                        <a:t>re.MULTILINE</a:t>
                      </a:r>
                      <a:endParaRPr lang="en-GB" sz="1700" b="0"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err="1">
                          <a:latin typeface="Consolas" panose="020B0609020204030204" pitchFamily="49" charset="0"/>
                        </a:rPr>
                        <a:t>re.M</a:t>
                      </a:r>
                      <a:endParaRPr lang="en-GB" altLang="en-US" sz="1700" dirty="0">
                        <a:latin typeface="Consolas" panose="020B06090202040302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latin typeface="Consolas" panose="020B0609020204030204" pitchFamily="49" charset="0"/>
                        </a:rPr>
                        <a:t>(?m)</a:t>
                      </a: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 and $ match start and end of line</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5481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solidFill>
                            <a:schemeClr val="tx1"/>
                          </a:solidFill>
                          <a:latin typeface="Consolas" panose="020B0609020204030204" pitchFamily="49" charset="0"/>
                          <a:cs typeface="Courier New" panose="02070309020205020404" pitchFamily="49" charset="0"/>
                        </a:rPr>
                        <a:t>re.DOTALL</a:t>
                      </a:r>
                      <a:endParaRPr lang="en-GB" sz="1700" b="0"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err="1">
                          <a:latin typeface="Consolas" panose="020B0609020204030204" pitchFamily="49" charset="0"/>
                        </a:rPr>
                        <a:t>re.S</a:t>
                      </a:r>
                      <a:endParaRPr lang="en-US" altLang="en-US" sz="1700" dirty="0">
                        <a:latin typeface="Consolas" panose="020B06090202040302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latin typeface="Consolas" panose="020B0609020204030204" pitchFamily="49" charset="0"/>
                        </a:rPr>
                        <a:t>(?s)</a:t>
                      </a: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Dot </a:t>
                      </a:r>
                      <a:r>
                        <a:rPr lang="en-US" altLang="en-US" sz="1700" b="1" dirty="0"/>
                        <a:t>.</a:t>
                      </a:r>
                      <a:r>
                        <a:rPr lang="en-US" altLang="en-US" sz="1700" dirty="0"/>
                        <a:t> also matches a new-line</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r h="35481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solidFill>
                            <a:schemeClr val="tx1"/>
                          </a:solidFill>
                          <a:latin typeface="Consolas" panose="020B0609020204030204" pitchFamily="49" charset="0"/>
                          <a:cs typeface="Courier New" panose="02070309020205020404" pitchFamily="49" charset="0"/>
                        </a:rPr>
                        <a:t>re.VERBOSE</a:t>
                      </a:r>
                      <a:endParaRPr lang="en-GB" sz="1700" b="0"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US" altLang="en-US" sz="1700" dirty="0" err="1">
                          <a:latin typeface="Consolas" panose="020B0609020204030204" pitchFamily="49" charset="0"/>
                        </a:rPr>
                        <a:t>re.X</a:t>
                      </a:r>
                      <a:endParaRPr lang="en-US" altLang="en-US" sz="1700" dirty="0">
                        <a:latin typeface="Consolas" panose="020B06090202040302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US" altLang="en-US" sz="1700" dirty="0">
                          <a:latin typeface="Consolas" panose="020B0609020204030204" pitchFamily="49" charset="0"/>
                        </a:rPr>
                        <a:t>(?x)</a:t>
                      </a:r>
                    </a:p>
                  </a:txBody>
                  <a:tcPr marL="73273" marR="73273" marT="36637" marB="36637" anchor="ctr">
                    <a:solidFill>
                      <a:schemeClr val="accent5">
                        <a:lumMod val="20000"/>
                        <a:lumOff val="80000"/>
                      </a:schemeClr>
                    </a:solidFill>
                  </a:tcPr>
                </a:tc>
                <a:tc>
                  <a:txBody>
                    <a:bodyPr/>
                    <a:lstStyle/>
                    <a:p>
                      <a:pPr>
                        <a:spcBef>
                          <a:spcPts val="600"/>
                        </a:spcBef>
                      </a:pPr>
                      <a:r>
                        <a:rPr lang="en-US" altLang="en-US" sz="1700" dirty="0"/>
                        <a:t>Whitespace is ignored to allow comments</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329854863"/>
                  </a:ext>
                </a:extLst>
              </a:tr>
            </a:tbl>
          </a:graphicData>
        </a:graphic>
      </p:graphicFrame>
      <p:sp>
        <p:nvSpPr>
          <p:cNvPr id="7" name="Rectangle 4">
            <a:extLst>
              <a:ext uri="{FF2B5EF4-FFF2-40B4-BE49-F238E27FC236}">
                <a16:creationId xmlns:a16="http://schemas.microsoft.com/office/drawing/2014/main" id="{581440EB-07E8-3C7A-1EC4-5A769BC02EA6}"/>
              </a:ext>
            </a:extLst>
          </p:cNvPr>
          <p:cNvSpPr txBox="1">
            <a:spLocks noChangeArrowheads="1"/>
          </p:cNvSpPr>
          <p:nvPr/>
        </p:nvSpPr>
        <p:spPr bwMode="auto">
          <a:xfrm>
            <a:off x="1248393" y="6039269"/>
            <a:ext cx="7460704"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a:solidFill>
                  <a:schemeClr val="accent1"/>
                </a:solidFill>
                <a:latin typeface="Consolas" panose="020B0609020204030204" pitchFamily="49" charset="0"/>
                <a:cs typeface="Consolas" panose="020B0609020204030204" pitchFamily="49" charset="0"/>
              </a:rPr>
              <a:t>?</a:t>
            </a:r>
            <a:r>
              <a:rPr lang="en-GB" altLang="en-US" b="1" dirty="0" err="1">
                <a:solidFill>
                  <a:schemeClr val="accent1"/>
                </a:solidFill>
                <a:latin typeface="Consolas" panose="020B0609020204030204" pitchFamily="49" charset="0"/>
                <a:cs typeface="Consolas" panose="020B0609020204030204" pitchFamily="49" charset="0"/>
              </a:rPr>
              <a:t>i</a:t>
            </a:r>
            <a:r>
              <a:rPr lang="en-GB" altLang="en-US" b="1" dirty="0" err="1">
                <a:solidFill>
                  <a:schemeClr val="accent2"/>
                </a:solidFill>
                <a:latin typeface="Consolas" panose="020B0609020204030204" pitchFamily="49" charset="0"/>
                <a:cs typeface="Consolas" panose="020B0609020204030204" pitchFamily="49" charset="0"/>
              </a:rPr>
              <a:t>m</a:t>
            </a:r>
            <a:r>
              <a:rPr lang="en-GB" altLang="en-US" dirty="0">
                <a:solidFill>
                  <a:schemeClr val="bg1"/>
                </a:solidFill>
                <a:latin typeface="Consolas" panose="020B0609020204030204" pitchFamily="49" charset="0"/>
                <a:cs typeface="Consolas" panose="020B0609020204030204" pitchFamily="49" charset="0"/>
              </a:rPr>
              <a:t>)^john’, name)</a:t>
            </a:r>
          </a:p>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r'^john</a:t>
            </a:r>
            <a:r>
              <a:rPr lang="en-GB" altLang="en-US" dirty="0">
                <a:solidFill>
                  <a:schemeClr val="bg1"/>
                </a:solidFill>
                <a:latin typeface="Consolas" panose="020B0609020204030204" pitchFamily="49" charset="0"/>
                <a:cs typeface="Consolas" panose="020B0609020204030204" pitchFamily="49" charset="0"/>
              </a:rPr>
              <a:t>’, name, </a:t>
            </a:r>
            <a:r>
              <a:rPr lang="en-GB" altLang="en-US" b="1" dirty="0" err="1">
                <a:solidFill>
                  <a:schemeClr val="accent1"/>
                </a:solidFill>
                <a:latin typeface="Consolas" panose="020B0609020204030204" pitchFamily="49" charset="0"/>
                <a:cs typeface="Consolas" panose="020B0609020204030204" pitchFamily="49" charset="0"/>
              </a:rPr>
              <a:t>re.IGNORECASE</a:t>
            </a:r>
            <a:r>
              <a:rPr lang="en-GB" altLang="en-US" dirty="0" err="1">
                <a:solidFill>
                  <a:schemeClr val="bg1"/>
                </a:solidFill>
                <a:latin typeface="Consolas" panose="020B0609020204030204" pitchFamily="49" charset="0"/>
                <a:cs typeface="Consolas" panose="020B0609020204030204" pitchFamily="49" charset="0"/>
              </a:rPr>
              <a:t>|</a:t>
            </a:r>
            <a:r>
              <a:rPr lang="en-GB" altLang="en-US" b="1" dirty="0" err="1">
                <a:solidFill>
                  <a:schemeClr val="accent2"/>
                </a:solidFill>
                <a:latin typeface="Consolas" panose="020B0609020204030204" pitchFamily="49" charset="0"/>
                <a:cs typeface="Consolas" panose="020B0609020204030204" pitchFamily="49" charset="0"/>
              </a:rPr>
              <a:t>re.MULTILINE</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033308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67BEA-6BC3-801A-A8DC-8BCC851DB563}"/>
              </a:ext>
            </a:extLst>
          </p:cNvPr>
          <p:cNvSpPr>
            <a:spLocks noGrp="1"/>
          </p:cNvSpPr>
          <p:nvPr>
            <p:ph type="ctrTitle"/>
          </p:nvPr>
        </p:nvSpPr>
        <p:spPr/>
        <p:txBody>
          <a:bodyPr/>
          <a:lstStyle/>
          <a:p>
            <a:r>
              <a:rPr lang="en-GB" dirty="0"/>
              <a:t>Finding Multiple Matches in Text</a:t>
            </a:r>
          </a:p>
        </p:txBody>
      </p:sp>
      <p:sp>
        <p:nvSpPr>
          <p:cNvPr id="3" name="Text Placeholder 2">
            <a:extLst>
              <a:ext uri="{FF2B5EF4-FFF2-40B4-BE49-F238E27FC236}">
                <a16:creationId xmlns:a16="http://schemas.microsoft.com/office/drawing/2014/main" id="{86572F9D-6AA0-7A16-0508-184D9E794EF2}"/>
              </a:ext>
            </a:extLst>
          </p:cNvPr>
          <p:cNvSpPr>
            <a:spLocks noGrp="1"/>
          </p:cNvSpPr>
          <p:nvPr>
            <p:ph type="body" sz="quarter" idx="13"/>
          </p:nvPr>
        </p:nvSpPr>
        <p:spPr>
          <a:xfrm>
            <a:off x="443922" y="1733108"/>
            <a:ext cx="7176078" cy="4348715"/>
          </a:xfrm>
        </p:spPr>
        <p:txBody>
          <a:bodyPr/>
          <a:lstStyle/>
          <a:p>
            <a:r>
              <a:rPr lang="en-GB" b="1" dirty="0" err="1"/>
              <a:t>re.findall</a:t>
            </a:r>
            <a:r>
              <a:rPr lang="en-GB" b="1" dirty="0"/>
              <a:t>()</a:t>
            </a:r>
          </a:p>
          <a:p>
            <a:pPr marL="285750" indent="-285750">
              <a:buFont typeface="Arial" panose="020B0604020202020204" pitchFamily="34" charset="0"/>
              <a:buChar char="•"/>
            </a:pPr>
            <a:r>
              <a:rPr lang="en-GB" dirty="0"/>
              <a:t>Returns a list of all non-overlapping matches or captured groups</a:t>
            </a:r>
          </a:p>
          <a:p>
            <a:pPr marL="285750" indent="-285750">
              <a:buFont typeface="Arial" panose="020B0604020202020204" pitchFamily="34" charset="0"/>
              <a:buChar char="•"/>
            </a:pPr>
            <a:r>
              <a:rPr lang="en-GB" dirty="0"/>
              <a:t>Useful when you need the full set of results at once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err="1"/>
              <a:t>re.finditer</a:t>
            </a:r>
            <a:r>
              <a:rPr lang="en-GB" b="1" dirty="0"/>
              <a:t>()</a:t>
            </a:r>
          </a:p>
          <a:p>
            <a:pPr marL="285750" indent="-285750">
              <a:buFont typeface="Arial" panose="020B0604020202020204" pitchFamily="34" charset="0"/>
              <a:buChar char="•"/>
            </a:pPr>
            <a:r>
              <a:rPr lang="en-GB" dirty="0"/>
              <a:t>Returns an iterator that yields match objects one at a time</a:t>
            </a:r>
          </a:p>
          <a:p>
            <a:pPr marL="285750" indent="-285750">
              <a:buFont typeface="Arial" panose="020B0604020202020204" pitchFamily="34" charset="0"/>
              <a:buChar char="•"/>
            </a:pPr>
            <a:r>
              <a:rPr lang="en-GB" dirty="0"/>
              <a:t>Useful for accessing match positions or groups individually</a:t>
            </a:r>
          </a:p>
        </p:txBody>
      </p:sp>
      <p:sp>
        <p:nvSpPr>
          <p:cNvPr id="4" name="Slide Number Placeholder 3">
            <a:extLst>
              <a:ext uri="{FF2B5EF4-FFF2-40B4-BE49-F238E27FC236}">
                <a16:creationId xmlns:a16="http://schemas.microsoft.com/office/drawing/2014/main" id="{3DDD4741-B1FC-9676-08E2-59157C26545E}"/>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
        <p:nvSpPr>
          <p:cNvPr id="5" name="Rectangle 4">
            <a:extLst>
              <a:ext uri="{FF2B5EF4-FFF2-40B4-BE49-F238E27FC236}">
                <a16:creationId xmlns:a16="http://schemas.microsoft.com/office/drawing/2014/main" id="{2452D559-378D-F894-50EC-BF459A4A38DB}"/>
              </a:ext>
            </a:extLst>
          </p:cNvPr>
          <p:cNvSpPr txBox="1">
            <a:spLocks noChangeArrowheads="1"/>
          </p:cNvSpPr>
          <p:nvPr/>
        </p:nvSpPr>
        <p:spPr bwMode="auto">
          <a:xfrm>
            <a:off x="841993" y="2905845"/>
            <a:ext cx="6574807"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str='/dev/sd3d 135398 69683 52176 57% /home/stuff'</a:t>
            </a:r>
          </a:p>
          <a:p>
            <a:pPr marL="0" indent="0">
              <a:buNone/>
            </a:pPr>
            <a:r>
              <a:rPr lang="en-GB" altLang="en-US">
                <a:solidFill>
                  <a:schemeClr val="bg1"/>
                </a:solidFill>
                <a:latin typeface="Consolas" panose="020B0609020204030204" pitchFamily="49" charset="0"/>
                <a:cs typeface="Consolas" panose="020B0609020204030204" pitchFamily="49" charset="0"/>
              </a:rPr>
              <a:t>nums = re.findall(r'\b\d+\b', str)</a:t>
            </a:r>
          </a:p>
          <a:p>
            <a:pPr marL="0" indent="0">
              <a:buNone/>
            </a:pPr>
            <a:r>
              <a:rPr lang="en-GB" altLang="en-US">
                <a:solidFill>
                  <a:schemeClr val="bg1"/>
                </a:solidFill>
                <a:latin typeface="Consolas" panose="020B0609020204030204" pitchFamily="49" charset="0"/>
                <a:cs typeface="Consolas" panose="020B0609020204030204" pitchFamily="49" charset="0"/>
              </a:rPr>
              <a:t>print(nums)</a:t>
            </a:r>
            <a:endParaRPr lang="en-GB" altLang="en-US" dirty="0">
              <a:solidFill>
                <a:schemeClr val="bg1"/>
              </a:solidFill>
              <a:latin typeface="Consolas" panose="020B0609020204030204" pitchFamily="49" charset="0"/>
              <a:cs typeface="Consolas" panose="020B0609020204030204" pitchFamily="49" charset="0"/>
            </a:endParaRPr>
          </a:p>
        </p:txBody>
      </p:sp>
      <p:sp>
        <p:nvSpPr>
          <p:cNvPr id="6" name="Rectangle 4">
            <a:extLst>
              <a:ext uri="{FF2B5EF4-FFF2-40B4-BE49-F238E27FC236}">
                <a16:creationId xmlns:a16="http://schemas.microsoft.com/office/drawing/2014/main" id="{EA54BBF4-B3F0-4BC5-45DA-B8BB379D064B}"/>
              </a:ext>
            </a:extLst>
          </p:cNvPr>
          <p:cNvSpPr txBox="1">
            <a:spLocks noChangeArrowheads="1"/>
          </p:cNvSpPr>
          <p:nvPr/>
        </p:nvSpPr>
        <p:spPr bwMode="auto">
          <a:xfrm>
            <a:off x="841993" y="5341121"/>
            <a:ext cx="6574807"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str='/dev/sd3d 135398 69683 52176 57% /home/stuff'</a:t>
            </a:r>
          </a:p>
          <a:p>
            <a:pPr marL="0" indent="0">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chemeClr val="bg1"/>
                </a:solidFill>
                <a:latin typeface="Consolas" panose="020B0609020204030204" pitchFamily="49" charset="0"/>
                <a:cs typeface="Consolas" panose="020B0609020204030204" pitchFamily="49" charset="0"/>
              </a:rPr>
              <a:t>re.finditer</a:t>
            </a:r>
            <a:r>
              <a:rPr lang="en-GB" altLang="en-US" dirty="0">
                <a:solidFill>
                  <a:schemeClr val="bg1"/>
                </a:solidFill>
                <a:latin typeface="Consolas" panose="020B0609020204030204" pitchFamily="49" charset="0"/>
                <a:cs typeface="Consolas" panose="020B0609020204030204" pitchFamily="49" charset="0"/>
              </a:rPr>
              <a:t>(r'\b(\d+)\b', str):</a:t>
            </a:r>
          </a:p>
          <a:p>
            <a:pPr marL="0" indent="0">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num.groups</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441B6CF6-EF32-7EDA-1B6B-3C84B3345D31}"/>
              </a:ext>
            </a:extLst>
          </p:cNvPr>
          <p:cNvSpPr txBox="1"/>
          <p:nvPr/>
        </p:nvSpPr>
        <p:spPr>
          <a:xfrm>
            <a:off x="7416801" y="3602671"/>
            <a:ext cx="3444239" cy="369332"/>
          </a:xfrm>
          <a:prstGeom prst="rect">
            <a:avLst/>
          </a:prstGeom>
          <a:solidFill>
            <a:schemeClr val="bg1"/>
          </a:solidFill>
          <a:ln>
            <a:solidFill>
              <a:schemeClr val="tx1"/>
            </a:solidFill>
          </a:ln>
        </p:spPr>
        <p:txBody>
          <a:bodyPr wrap="square" rtlCol="0">
            <a:spAutoFit/>
          </a:bodyPr>
          <a:lstStyle/>
          <a:p>
            <a:r>
              <a:rPr lang="en-GB"/>
              <a:t>['135398', '69683', '52176', '57']</a:t>
            </a:r>
            <a:endParaRPr lang="en-GB" dirty="0"/>
          </a:p>
        </p:txBody>
      </p:sp>
      <p:sp>
        <p:nvSpPr>
          <p:cNvPr id="9" name="TextBox 8">
            <a:extLst>
              <a:ext uri="{FF2B5EF4-FFF2-40B4-BE49-F238E27FC236}">
                <a16:creationId xmlns:a16="http://schemas.microsoft.com/office/drawing/2014/main" id="{B87B927A-66C7-7D3C-7AD6-95D6C0D6563D}"/>
              </a:ext>
            </a:extLst>
          </p:cNvPr>
          <p:cNvSpPr txBox="1"/>
          <p:nvPr/>
        </p:nvSpPr>
        <p:spPr>
          <a:xfrm>
            <a:off x="7416800" y="5341121"/>
            <a:ext cx="1330960" cy="1200329"/>
          </a:xfrm>
          <a:prstGeom prst="rect">
            <a:avLst/>
          </a:prstGeom>
          <a:solidFill>
            <a:schemeClr val="bg1"/>
          </a:solidFill>
          <a:ln>
            <a:solidFill>
              <a:schemeClr val="tx1"/>
            </a:solidFill>
          </a:ln>
        </p:spPr>
        <p:txBody>
          <a:bodyPr wrap="square" rtlCol="0">
            <a:spAutoFit/>
          </a:bodyPr>
          <a:lstStyle/>
          <a:p>
            <a:r>
              <a:rPr lang="en-GB"/>
              <a:t>('135398',)</a:t>
            </a:r>
          </a:p>
          <a:p>
            <a:r>
              <a:rPr lang="en-GB"/>
              <a:t>('69683',)</a:t>
            </a:r>
          </a:p>
          <a:p>
            <a:r>
              <a:rPr lang="en-GB"/>
              <a:t>('52176',)</a:t>
            </a:r>
          </a:p>
          <a:p>
            <a:r>
              <a:rPr lang="en-GB"/>
              <a:t>('57',)</a:t>
            </a:r>
            <a:endParaRPr lang="en-GB" dirty="0"/>
          </a:p>
        </p:txBody>
      </p:sp>
    </p:spTree>
    <p:extLst>
      <p:ext uri="{BB962C8B-B14F-4D97-AF65-F5344CB8AC3E}">
        <p14:creationId xmlns:p14="http://schemas.microsoft.com/office/powerpoint/2010/main" val="3151717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F8C31-FFF3-5DFD-1A04-FCE1103A9D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4737B5-6A36-8584-E355-2F2854F1211E}"/>
              </a:ext>
            </a:extLst>
          </p:cNvPr>
          <p:cNvSpPr>
            <a:spLocks noGrp="1"/>
          </p:cNvSpPr>
          <p:nvPr>
            <p:ph type="ctrTitle"/>
          </p:nvPr>
        </p:nvSpPr>
        <p:spPr/>
        <p:txBody>
          <a:bodyPr/>
          <a:lstStyle/>
          <a:p>
            <a:r>
              <a:rPr lang="en-GB" dirty="0"/>
              <a:t>Using Back-References in Regular Expressions</a:t>
            </a:r>
          </a:p>
        </p:txBody>
      </p:sp>
      <p:sp>
        <p:nvSpPr>
          <p:cNvPr id="3" name="Text Placeholder 2">
            <a:extLst>
              <a:ext uri="{FF2B5EF4-FFF2-40B4-BE49-F238E27FC236}">
                <a16:creationId xmlns:a16="http://schemas.microsoft.com/office/drawing/2014/main" id="{47959942-930D-3230-5CE5-D3C0222F16ED}"/>
              </a:ext>
            </a:extLst>
          </p:cNvPr>
          <p:cNvSpPr>
            <a:spLocks noGrp="1"/>
          </p:cNvSpPr>
          <p:nvPr>
            <p:ph type="body" sz="quarter" idx="13"/>
          </p:nvPr>
        </p:nvSpPr>
        <p:spPr>
          <a:xfrm>
            <a:off x="443922" y="1733108"/>
            <a:ext cx="7176078" cy="4348715"/>
          </a:xfrm>
        </p:spPr>
        <p:txBody>
          <a:bodyPr/>
          <a:lstStyle/>
          <a:p>
            <a:r>
              <a:rPr lang="en-GB" b="1" dirty="0"/>
              <a:t>Allow patterns to refer to earlier captured groups</a:t>
            </a:r>
          </a:p>
          <a:p>
            <a:pPr marL="285750" indent="-285750">
              <a:buFont typeface="Arial" panose="020B0604020202020204" pitchFamily="34" charset="0"/>
              <a:buChar char="•"/>
            </a:pPr>
            <a:r>
              <a:rPr lang="en-GB" dirty="0"/>
              <a:t>Written as \n, where n is the group number</a:t>
            </a:r>
          </a:p>
          <a:p>
            <a:pPr marL="285750" indent="-285750">
              <a:buFont typeface="Arial" panose="020B0604020202020204" pitchFamily="34" charset="0"/>
              <a:buChar char="•"/>
            </a:pPr>
            <a:r>
              <a:rPr lang="en-GB" dirty="0"/>
              <a:t>Or using Python specific \g&lt;n&gt; </a:t>
            </a:r>
          </a:p>
          <a:p>
            <a:pPr marL="285750" indent="-285750">
              <a:buFont typeface="Arial" panose="020B0604020202020204" pitchFamily="34" charset="0"/>
              <a:buChar char="•"/>
            </a:pPr>
            <a:r>
              <a:rPr lang="en-GB" dirty="0"/>
              <a:t>And \g&lt;0&gt; refers to the entire match</a:t>
            </a:r>
          </a:p>
          <a:p>
            <a:r>
              <a:rPr lang="en-GB" b="1" dirty="0"/>
              <a:t>Can be used in replacement strings with sub() and </a:t>
            </a:r>
            <a:r>
              <a:rPr lang="en-GB" b="1" dirty="0" err="1"/>
              <a:t>subn</a:t>
            </a:r>
            <a:r>
              <a:rPr lang="en-GB" b="1" dirty="0"/>
              <a:t>()</a:t>
            </a:r>
          </a:p>
        </p:txBody>
      </p:sp>
      <p:sp>
        <p:nvSpPr>
          <p:cNvPr id="4" name="Slide Number Placeholder 3">
            <a:extLst>
              <a:ext uri="{FF2B5EF4-FFF2-40B4-BE49-F238E27FC236}">
                <a16:creationId xmlns:a16="http://schemas.microsoft.com/office/drawing/2014/main" id="{F4278960-264A-8D30-F0B3-3855E658CA10}"/>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6" name="Rectangle 4">
            <a:extLst>
              <a:ext uri="{FF2B5EF4-FFF2-40B4-BE49-F238E27FC236}">
                <a16:creationId xmlns:a16="http://schemas.microsoft.com/office/drawing/2014/main" id="{5F3E468D-2399-5822-38A8-A6E601287DF8}"/>
              </a:ext>
            </a:extLst>
          </p:cNvPr>
          <p:cNvSpPr txBox="1">
            <a:spLocks noChangeArrowheads="1"/>
          </p:cNvSpPr>
          <p:nvPr/>
        </p:nvSpPr>
        <p:spPr bwMode="auto">
          <a:xfrm>
            <a:off x="744557" y="3766321"/>
            <a:ext cx="9130963"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str='copyright 2005-2006'</a:t>
            </a:r>
          </a:p>
          <a:p>
            <a:pPr marL="0" indent="0">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err="1">
                <a:solidFill>
                  <a:schemeClr val="bg1"/>
                </a:solidFill>
                <a:latin typeface="Consolas" panose="020B0609020204030204" pitchFamily="49" charset="0"/>
                <a:cs typeface="Consolas" panose="020B0609020204030204" pitchFamily="49" charset="0"/>
              </a:rPr>
              <a:t>re.sub</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a:solidFill>
                  <a:schemeClr val="accent1"/>
                </a:solidFill>
                <a:latin typeface="Consolas" panose="020B0609020204030204" pitchFamily="49" charset="0"/>
                <a:cs typeface="Consolas" panose="020B0609020204030204" pitchFamily="49" charset="0"/>
              </a:rPr>
              <a:t>(19|20)[0-9]{2}</a:t>
            </a:r>
            <a:r>
              <a:rPr lang="en-GB" altLang="en-US" dirty="0">
                <a:solidFill>
                  <a:schemeClr val="bg1"/>
                </a:solidFill>
                <a:latin typeface="Consolas" panose="020B0609020204030204" pitchFamily="49" charset="0"/>
                <a:cs typeface="Consolas" panose="020B0609020204030204" pitchFamily="49" charset="0"/>
              </a:rPr>
              <a:t>)-((19|20)[0-9]{2})', r'</a:t>
            </a:r>
            <a:r>
              <a:rPr lang="en-GB" altLang="en-US" b="1" dirty="0">
                <a:solidFill>
                  <a:schemeClr val="accent1"/>
                </a:solidFill>
                <a:latin typeface="Consolas" panose="020B0609020204030204" pitchFamily="49" charset="0"/>
                <a:cs typeface="Consolas" panose="020B0609020204030204" pitchFamily="49" charset="0"/>
              </a:rPr>
              <a:t>\1</a:t>
            </a:r>
            <a:r>
              <a:rPr lang="en-GB" altLang="en-US" dirty="0">
                <a:solidFill>
                  <a:schemeClr val="bg1"/>
                </a:solidFill>
                <a:latin typeface="Consolas" panose="020B0609020204030204" pitchFamily="49" charset="0"/>
                <a:cs typeface="Consolas" panose="020B0609020204030204" pitchFamily="49" charset="0"/>
              </a:rPr>
              <a:t>-2025', str))</a:t>
            </a:r>
          </a:p>
        </p:txBody>
      </p:sp>
      <p:sp>
        <p:nvSpPr>
          <p:cNvPr id="9" name="TextBox 8">
            <a:extLst>
              <a:ext uri="{FF2B5EF4-FFF2-40B4-BE49-F238E27FC236}">
                <a16:creationId xmlns:a16="http://schemas.microsoft.com/office/drawing/2014/main" id="{19933FB1-21CD-F27F-6E06-0AE9CF1387AF}"/>
              </a:ext>
            </a:extLst>
          </p:cNvPr>
          <p:cNvSpPr txBox="1"/>
          <p:nvPr/>
        </p:nvSpPr>
        <p:spPr>
          <a:xfrm>
            <a:off x="7254240" y="4490089"/>
            <a:ext cx="2600960" cy="369332"/>
          </a:xfrm>
          <a:prstGeom prst="rect">
            <a:avLst/>
          </a:prstGeom>
          <a:solidFill>
            <a:schemeClr val="bg1"/>
          </a:solidFill>
          <a:ln>
            <a:solidFill>
              <a:schemeClr val="tx1"/>
            </a:solidFill>
          </a:ln>
        </p:spPr>
        <p:txBody>
          <a:bodyPr wrap="square" rtlCol="0">
            <a:spAutoFit/>
          </a:bodyPr>
          <a:lstStyle/>
          <a:p>
            <a:r>
              <a:rPr lang="en-GB" dirty="0"/>
              <a:t>copyright </a:t>
            </a:r>
            <a:r>
              <a:rPr lang="en-GB" b="1" dirty="0">
                <a:solidFill>
                  <a:schemeClr val="accent1"/>
                </a:solidFill>
              </a:rPr>
              <a:t>2005</a:t>
            </a:r>
            <a:r>
              <a:rPr lang="en-GB" dirty="0"/>
              <a:t>-2025</a:t>
            </a:r>
          </a:p>
        </p:txBody>
      </p:sp>
    </p:spTree>
    <p:extLst>
      <p:ext uri="{BB962C8B-B14F-4D97-AF65-F5344CB8AC3E}">
        <p14:creationId xmlns:p14="http://schemas.microsoft.com/office/powerpoint/2010/main" val="1767671846"/>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20595</TotalTime>
  <Words>3455</Words>
  <Application>Microsoft Office PowerPoint</Application>
  <PresentationFormat>Widescreen</PresentationFormat>
  <Paragraphs>375</Paragraphs>
  <Slides>17</Slides>
  <Notes>16</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17</vt:i4>
      </vt:variant>
    </vt:vector>
  </HeadingPairs>
  <TitlesOfParts>
    <vt:vector size="43" baseType="lpstr">
      <vt:lpstr>Figtree</vt:lpstr>
      <vt:lpstr>Montserrat</vt:lpstr>
      <vt:lpstr>Arial</vt:lpstr>
      <vt:lpstr>Aptos</vt:lpstr>
      <vt:lpstr>Courier New</vt:lpstr>
      <vt:lpstr>Montserrat Black</vt:lpstr>
      <vt:lpstr>Consolas</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Appendix 2 – Advanced Regular Expressions</vt:lpstr>
      <vt:lpstr>PowerPoint Presentation</vt:lpstr>
      <vt:lpstr>Core Regular Expression Meta-characters</vt:lpstr>
      <vt:lpstr>Understanding Regular Expression Objects</vt:lpstr>
      <vt:lpstr>Regular Expression Substitution</vt:lpstr>
      <vt:lpstr>Working with Compiled Regular Expressions</vt:lpstr>
      <vt:lpstr>Regex Flags</vt:lpstr>
      <vt:lpstr>Finding Multiple Matches in Text</vt:lpstr>
      <vt:lpstr>Using Back-References in Regular Expressions</vt:lpstr>
      <vt:lpstr>Capturing Vs Non-Capturing Groups</vt:lpstr>
      <vt:lpstr>Additional MatchObject Methods</vt:lpstr>
      <vt:lpstr>Using Named Capture Groups</vt:lpstr>
      <vt:lpstr>Minimal (Non-Greedy) Matches</vt:lpstr>
      <vt:lpstr>PowerPoint Presentation</vt:lpstr>
      <vt:lpstr>Review Questions</vt:lpstr>
      <vt:lpstr>Review Questions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55</cp:revision>
  <dcterms:created xsi:type="dcterms:W3CDTF">2024-06-24T11:44:08Z</dcterms:created>
  <dcterms:modified xsi:type="dcterms:W3CDTF">2025-11-10T09:02:15Z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